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comments/modernComment_158_467CD06.xml" ContentType="application/vnd.ms-powerpoint.comment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comments/modernComment_15E_1BE9AEAD.xml" ContentType="application/vnd.ms-powerpoint.comment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5"/>
  </p:notesMasterIdLst>
  <p:sldIdLst>
    <p:sldId id="325" r:id="rId5"/>
    <p:sldId id="459" r:id="rId6"/>
    <p:sldId id="456" r:id="rId7"/>
    <p:sldId id="457" r:id="rId8"/>
    <p:sldId id="464" r:id="rId9"/>
    <p:sldId id="435" r:id="rId10"/>
    <p:sldId id="427" r:id="rId11"/>
    <p:sldId id="416" r:id="rId12"/>
    <p:sldId id="465" r:id="rId13"/>
    <p:sldId id="467" r:id="rId14"/>
    <p:sldId id="431" r:id="rId15"/>
    <p:sldId id="468" r:id="rId16"/>
    <p:sldId id="458" r:id="rId17"/>
    <p:sldId id="460" r:id="rId18"/>
    <p:sldId id="344" r:id="rId19"/>
    <p:sldId id="350" r:id="rId20"/>
    <p:sldId id="463" r:id="rId21"/>
    <p:sldId id="432" r:id="rId22"/>
    <p:sldId id="335" r:id="rId23"/>
    <p:sldId id="323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Noto Sans" panose="020B0502040504020204" pitchFamily="34" charset="0"/>
      <p:regular r:id="rId30"/>
      <p:bold r:id="rId31"/>
      <p:italic r:id="rId32"/>
      <p:boldItalic r:id="rId33"/>
    </p:embeddedFont>
    <p:embeddedFont>
      <p:font typeface="Raleway" pitchFamily="2" charset="0"/>
      <p:regular r:id="rId34"/>
      <p:bold r:id="rId35"/>
      <p:italic r:id="rId36"/>
      <p:boldItalic r:id="rId37"/>
    </p:embeddedFont>
    <p:embeddedFont>
      <p:font typeface="Work Sans" pitchFamily="2" charset="0"/>
      <p:regular r:id="rId38"/>
      <p:bold r:id="rId39"/>
      <p:italic r:id="rId40"/>
      <p:boldItalic r:id="rId41"/>
    </p:embeddedFont>
    <p:embeddedFont>
      <p:font typeface="Work Sans ExtraBold" pitchFamily="2" charset="0"/>
      <p:bold r:id="rId42"/>
      <p:boldItalic r:id="rId43"/>
    </p:embeddedFont>
    <p:embeddedFont>
      <p:font typeface="Work Sans Light" pitchFamily="2" charset="0"/>
      <p:regular r:id="rId44"/>
      <p:bold r:id="rId45"/>
      <p:italic r:id="rId46"/>
      <p:boldItalic r:id="rId47"/>
    </p:embeddedFont>
    <p:embeddedFont>
      <p:font typeface="Work Sans SemiBold" pitchFamily="2" charset="0"/>
      <p:bold r:id="rId48"/>
      <p:boldItalic r:id="rId49"/>
    </p:embeddedFont>
  </p:embeddedFontLst>
  <p:custDataLst>
    <p:tags r:id="rId50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 Master" id="{FFFC38AB-B247-4480-9794-22BA2E4ABC92}">
          <p14:sldIdLst>
            <p14:sldId id="325"/>
            <p14:sldId id="459"/>
            <p14:sldId id="456"/>
            <p14:sldId id="457"/>
            <p14:sldId id="464"/>
            <p14:sldId id="435"/>
            <p14:sldId id="427"/>
            <p14:sldId id="416"/>
            <p14:sldId id="465"/>
            <p14:sldId id="467"/>
            <p14:sldId id="431"/>
            <p14:sldId id="468"/>
            <p14:sldId id="458"/>
            <p14:sldId id="460"/>
            <p14:sldId id="344"/>
            <p14:sldId id="350"/>
            <p14:sldId id="463"/>
            <p14:sldId id="432"/>
            <p14:sldId id="335"/>
          </p14:sldIdLst>
        </p14:section>
        <p14:section name="Sample Slides" id="{8FAC79E0-3D8C-4F97-BF71-AE174C8608EE}">
          <p14:sldIdLst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pos="511" userDrawn="1">
          <p15:clr>
            <a:srgbClr val="A4A3A4"/>
          </p15:clr>
        </p15:guide>
        <p15:guide id="9" pos="7158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CF9026-4036-6B49-FB5F-EA0CAB60EA96}" name="Benjamin Meersschaert" initials="BM" userId="S::benjamin.meersschaert@damiaanactie.be::075a98c3-118b-47de-a421-1717949a294a" providerId="AD"/>
  <p188:author id="{19EFB546-BCAD-1E5E-4C9A-483D4B26ECB4}" name="Vinciane Patigny" initials="VP" userId="S::vinciane.patigny@actiondamien.be::2c410ad5-fbfd-4bca-8a57-f2ab5297b7bc" providerId="AD"/>
  <p188:author id="{386D6758-51DC-384E-BA1E-8EAE4F872DA3}" name="Maarten  Chys" initials="MC" userId="S::maarten.chys@damiaanactie.be::e093ac00-a938-4f02-818e-fdb9e269f5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1BA"/>
    <a:srgbClr val="C00221"/>
    <a:srgbClr val="EA2247"/>
    <a:srgbClr val="4FB9A9"/>
    <a:srgbClr val="A3D7E6"/>
    <a:srgbClr val="FFD791"/>
    <a:srgbClr val="000000"/>
    <a:srgbClr val="43546A"/>
    <a:srgbClr val="0D2433"/>
    <a:srgbClr val="0E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448E56-93C4-4E2E-9EB4-D8C9C652AD81}" v="3" dt="2023-11-17T13:04:44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8" autoAdjust="0"/>
    <p:restoredTop sz="71792" autoAdjust="0"/>
  </p:normalViewPr>
  <p:slideViewPr>
    <p:cSldViewPr snapToGrid="0">
      <p:cViewPr varScale="1">
        <p:scale>
          <a:sx n="48" d="100"/>
          <a:sy n="48" d="100"/>
        </p:scale>
        <p:origin x="1830" y="42"/>
      </p:cViewPr>
      <p:guideLst>
        <p:guide orient="horz" pos="2160"/>
        <p:guide pos="3840"/>
        <p:guide pos="325"/>
        <p:guide pos="7355"/>
        <p:guide orient="horz" pos="527"/>
        <p:guide orient="horz" pos="799"/>
        <p:guide pos="511"/>
        <p:guide pos="7158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ags" Target="tags/tag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iane Patigny" userId="2c410ad5-fbfd-4bca-8a57-f2ab5297b7bc" providerId="ADAL" clId="{2E448E56-93C4-4E2E-9EB4-D8C9C652AD81}"/>
    <pc:docChg chg="custSel modSld">
      <pc:chgData name="Vinciane Patigny" userId="2c410ad5-fbfd-4bca-8a57-f2ab5297b7bc" providerId="ADAL" clId="{2E448E56-93C4-4E2E-9EB4-D8C9C652AD81}" dt="2023-11-17T13:04:48.792" v="15" actId="478"/>
      <pc:docMkLst>
        <pc:docMk/>
      </pc:docMkLst>
      <pc:sldChg chg="addSp delSp modSp mod">
        <pc:chgData name="Vinciane Patigny" userId="2c410ad5-fbfd-4bca-8a57-f2ab5297b7bc" providerId="ADAL" clId="{2E448E56-93C4-4E2E-9EB4-D8C9C652AD81}" dt="2023-11-17T13:04:48.792" v="15" actId="478"/>
        <pc:sldMkLst>
          <pc:docMk/>
          <pc:sldMk cId="205852063" sldId="458"/>
        </pc:sldMkLst>
        <pc:spChg chg="mod">
          <ac:chgData name="Vinciane Patigny" userId="2c410ad5-fbfd-4bca-8a57-f2ab5297b7bc" providerId="ADAL" clId="{2E448E56-93C4-4E2E-9EB4-D8C9C652AD81}" dt="2023-11-17T13:04:14.225" v="12" actId="20577"/>
          <ac:spMkLst>
            <pc:docMk/>
            <pc:sldMk cId="205852063" sldId="458"/>
            <ac:spMk id="6" creationId="{9A78F1B6-48E7-4411-49CC-589870EA6D87}"/>
          </ac:spMkLst>
        </pc:spChg>
        <pc:picChg chg="add mod">
          <ac:chgData name="Vinciane Patigny" userId="2c410ad5-fbfd-4bca-8a57-f2ab5297b7bc" providerId="ADAL" clId="{2E448E56-93C4-4E2E-9EB4-D8C9C652AD81}" dt="2023-11-17T13:04:08.722" v="0"/>
          <ac:picMkLst>
            <pc:docMk/>
            <pc:sldMk cId="205852063" sldId="458"/>
            <ac:picMk id="3" creationId="{4F24EF71-64A8-E01A-199A-1E7C7E20CB50}"/>
          </ac:picMkLst>
        </pc:picChg>
        <pc:picChg chg="del">
          <ac:chgData name="Vinciane Patigny" userId="2c410ad5-fbfd-4bca-8a57-f2ab5297b7bc" providerId="ADAL" clId="{2E448E56-93C4-4E2E-9EB4-D8C9C652AD81}" dt="2023-11-17T13:04:48.792" v="15" actId="478"/>
          <ac:picMkLst>
            <pc:docMk/>
            <pc:sldMk cId="205852063" sldId="458"/>
            <ac:picMk id="4" creationId="{51C7BECE-EA0F-759A-914C-DE8C2A3FF260}"/>
          </ac:picMkLst>
        </pc:picChg>
        <pc:picChg chg="del">
          <ac:chgData name="Vinciane Patigny" userId="2c410ad5-fbfd-4bca-8a57-f2ab5297b7bc" providerId="ADAL" clId="{2E448E56-93C4-4E2E-9EB4-D8C9C652AD81}" dt="2023-11-17T13:04:44.636" v="13" actId="478"/>
          <ac:picMkLst>
            <pc:docMk/>
            <pc:sldMk cId="205852063" sldId="458"/>
            <ac:picMk id="5" creationId="{3ADDBAFC-A93D-FE24-EA7D-A546E5A4F7AE}"/>
          </ac:picMkLst>
        </pc:picChg>
        <pc:picChg chg="add mod">
          <ac:chgData name="Vinciane Patigny" userId="2c410ad5-fbfd-4bca-8a57-f2ab5297b7bc" providerId="ADAL" clId="{2E448E56-93C4-4E2E-9EB4-D8C9C652AD81}" dt="2023-11-17T13:04:44.990" v="14"/>
          <ac:picMkLst>
            <pc:docMk/>
            <pc:sldMk cId="205852063" sldId="458"/>
            <ac:picMk id="7" creationId="{5F3DADF2-5A8D-2E5F-2885-81807EE6D9FD}"/>
          </ac:picMkLst>
        </pc:picChg>
        <pc:picChg chg="add mod">
          <ac:chgData name="Vinciane Patigny" userId="2c410ad5-fbfd-4bca-8a57-f2ab5297b7bc" providerId="ADAL" clId="{2E448E56-93C4-4E2E-9EB4-D8C9C652AD81}" dt="2023-11-17T13:04:44.990" v="14"/>
          <ac:picMkLst>
            <pc:docMk/>
            <pc:sldMk cId="205852063" sldId="458"/>
            <ac:picMk id="8" creationId="{DD6A7E16-050E-DB74-C707-8119518FEB99}"/>
          </ac:picMkLst>
        </pc:picChg>
        <pc:picChg chg="del">
          <ac:chgData name="Vinciane Patigny" userId="2c410ad5-fbfd-4bca-8a57-f2ab5297b7bc" providerId="ADAL" clId="{2E448E56-93C4-4E2E-9EB4-D8C9C652AD81}" dt="2023-11-17T13:04:44.636" v="13" actId="478"/>
          <ac:picMkLst>
            <pc:docMk/>
            <pc:sldMk cId="205852063" sldId="458"/>
            <ac:picMk id="9" creationId="{54C30E86-2CEF-0044-2FB3-8365B6FEBEC3}"/>
          </ac:picMkLst>
        </pc:picChg>
        <pc:picChg chg="add mod">
          <ac:chgData name="Vinciane Patigny" userId="2c410ad5-fbfd-4bca-8a57-f2ab5297b7bc" providerId="ADAL" clId="{2E448E56-93C4-4E2E-9EB4-D8C9C652AD81}" dt="2023-11-17T13:04:44.990" v="14"/>
          <ac:picMkLst>
            <pc:docMk/>
            <pc:sldMk cId="205852063" sldId="458"/>
            <ac:picMk id="10" creationId="{E048E148-BA98-A5F7-8548-F325A7B4DAAB}"/>
          </ac:picMkLst>
        </pc:picChg>
        <pc:picChg chg="add mod">
          <ac:chgData name="Vinciane Patigny" userId="2c410ad5-fbfd-4bca-8a57-f2ab5297b7bc" providerId="ADAL" clId="{2E448E56-93C4-4E2E-9EB4-D8C9C652AD81}" dt="2023-11-17T13:04:44.990" v="14"/>
          <ac:picMkLst>
            <pc:docMk/>
            <pc:sldMk cId="205852063" sldId="458"/>
            <ac:picMk id="11" creationId="{412E8E6C-E1C3-FBF9-C9F5-30D2B3EBD567}"/>
          </ac:picMkLst>
        </pc:picChg>
        <pc:picChg chg="add mod">
          <ac:chgData name="Vinciane Patigny" userId="2c410ad5-fbfd-4bca-8a57-f2ab5297b7bc" providerId="ADAL" clId="{2E448E56-93C4-4E2E-9EB4-D8C9C652AD81}" dt="2023-11-17T13:04:44.990" v="14"/>
          <ac:picMkLst>
            <pc:docMk/>
            <pc:sldMk cId="205852063" sldId="458"/>
            <ac:picMk id="12" creationId="{393C58D0-3F55-D568-F0AC-698A97EAC469}"/>
          </ac:picMkLst>
        </pc:picChg>
        <pc:picChg chg="del">
          <ac:chgData name="Vinciane Patigny" userId="2c410ad5-fbfd-4bca-8a57-f2ab5297b7bc" providerId="ADAL" clId="{2E448E56-93C4-4E2E-9EB4-D8C9C652AD81}" dt="2023-11-17T13:04:44.636" v="13" actId="478"/>
          <ac:picMkLst>
            <pc:docMk/>
            <pc:sldMk cId="205852063" sldId="458"/>
            <ac:picMk id="1030" creationId="{7133AFF2-774C-3929-812F-7C1B4F2E1883}"/>
          </ac:picMkLst>
        </pc:picChg>
        <pc:picChg chg="del">
          <ac:chgData name="Vinciane Patigny" userId="2c410ad5-fbfd-4bca-8a57-f2ab5297b7bc" providerId="ADAL" clId="{2E448E56-93C4-4E2E-9EB4-D8C9C652AD81}" dt="2023-11-17T13:04:44.636" v="13" actId="478"/>
          <ac:picMkLst>
            <pc:docMk/>
            <pc:sldMk cId="205852063" sldId="458"/>
            <ac:picMk id="1031" creationId="{4AEAA3C0-A5CE-2E1B-D8F8-BC855A58B164}"/>
          </ac:picMkLst>
        </pc:picChg>
      </pc:sldChg>
    </pc:docChg>
  </pc:docChgLst>
</pc:chgInfo>
</file>

<file path=ppt/comments/modernComment_158_467CD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ADEF5D-1389-46D4-893C-D3DFB336570A}" authorId="{19EFB546-BCAD-1E5E-4C9A-483D4B26ECB4}" created="2023-07-14T09:52:59.212">
    <pc:sldMkLst xmlns:pc="http://schemas.microsoft.com/office/powerpoint/2013/main/command">
      <pc:docMk/>
      <pc:sldMk cId="73911558" sldId="344"/>
    </pc:sldMkLst>
    <p188:txBody>
      <a:bodyPr/>
      <a:lstStyle/>
      <a:p>
        <a:r>
          <a:rPr lang="fr-BE"/>
          <a:t>Lien sur le film sur l'Inde</a:t>
        </a:r>
      </a:p>
    </p188:txBody>
  </p188:cm>
</p188:cmLst>
</file>

<file path=ppt/comments/modernComment_15E_1BE9AE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8ED925-BDFD-49C1-AC10-422A5AE1E80B}" authorId="{88CF9026-4036-6B49-FB5F-EA0CAB60EA96}" status="resolved" created="2023-07-14T09:43:28.941">
    <pc:sldMkLst xmlns:pc="http://schemas.microsoft.com/office/powerpoint/2013/main/command">
      <pc:docMk/>
      <pc:sldMk cId="468299437" sldId="350"/>
    </pc:sldMkLst>
    <p188:replyLst>
      <p188:reply id="{35F1F455-0CF3-4213-88C6-EE965BF15309}" authorId="{19EFB546-BCAD-1E5E-4C9A-483D4B26ECB4}" created="2023-07-14T09:53:07.176">
        <p188:txBody>
          <a:bodyPr/>
          <a:lstStyle/>
          <a:p>
            <a:r>
              <a:rPr lang="fr-BE"/>
              <a:t>Voila M'sieur</a:t>
            </a:r>
          </a:p>
        </p188:txBody>
      </p188:reply>
    </p188:replyLst>
    <p188:txBody>
      <a:bodyPr/>
      <a:lstStyle/>
      <a:p>
        <a:r>
          <a:rPr lang="nl-NL"/>
          <a:t>on ne mettra pas les écoles ? vu que c'est destiné principalement à elles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FFBEF-DE0D-294D-B55C-0F9A3ECF5E44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4F4DB-915D-6348-93C2-CD843883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67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Action Damien : Organisation </a:t>
            </a:r>
            <a:r>
              <a:rPr lang="en-BE" dirty="0" err="1"/>
              <a:t>médicale</a:t>
            </a:r>
            <a:r>
              <a:rPr lang="en-BE" dirty="0"/>
              <a:t> </a:t>
            </a:r>
            <a:r>
              <a:rPr lang="en-BE" dirty="0" err="1"/>
              <a:t>belge</a:t>
            </a:r>
            <a:r>
              <a:rPr lang="en-BE" dirty="0"/>
              <a:t> active </a:t>
            </a:r>
            <a:r>
              <a:rPr lang="en-BE" dirty="0" err="1"/>
              <a:t>depuis</a:t>
            </a:r>
            <a:r>
              <a:rPr lang="en-BE" dirty="0"/>
              <a:t> 64 </a:t>
            </a:r>
            <a:r>
              <a:rPr lang="en-BE" dirty="0" err="1"/>
              <a:t>contre</a:t>
            </a:r>
            <a:r>
              <a:rPr lang="en-BE" dirty="0"/>
              <a:t> la </a:t>
            </a:r>
            <a:r>
              <a:rPr lang="en-BE" dirty="0" err="1"/>
              <a:t>Lèpre</a:t>
            </a:r>
            <a:r>
              <a:rPr lang="en-BE" dirty="0"/>
              <a:t>, la </a:t>
            </a:r>
            <a:r>
              <a:rPr lang="en-BE" dirty="0" err="1"/>
              <a:t>tuberculose</a:t>
            </a:r>
            <a:r>
              <a:rPr lang="en-BE" dirty="0"/>
              <a:t> et la </a:t>
            </a:r>
            <a:r>
              <a:rPr lang="en-BE" dirty="0" err="1"/>
              <a:t>leishmaniose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55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Que fait AD </a:t>
            </a:r>
            <a:r>
              <a:rPr lang="en-BE" dirty="0" err="1"/>
              <a:t>en</a:t>
            </a:r>
            <a:r>
              <a:rPr lang="en-BE" dirty="0"/>
              <a:t> plus ? </a:t>
            </a:r>
          </a:p>
          <a:p>
            <a:pPr marL="171450" indent="-171450">
              <a:buFontTx/>
              <a:buChar char="-"/>
            </a:pPr>
            <a:r>
              <a:rPr lang="en-BE" dirty="0"/>
              <a:t>Sensibilisation</a:t>
            </a:r>
          </a:p>
          <a:p>
            <a:pPr marL="171450" indent="-171450">
              <a:buFontTx/>
              <a:buChar char="-"/>
            </a:pPr>
            <a:r>
              <a:rPr lang="en-BE" dirty="0" err="1"/>
              <a:t>Dépistage</a:t>
            </a:r>
            <a:endParaRPr lang="en-BE" dirty="0"/>
          </a:p>
          <a:p>
            <a:pPr marL="171450" indent="-171450">
              <a:buFontTx/>
              <a:buChar char="-"/>
            </a:pPr>
            <a:r>
              <a:rPr lang="en-BE" dirty="0" err="1"/>
              <a:t>Lutte</a:t>
            </a:r>
            <a:r>
              <a:rPr lang="en-BE" dirty="0"/>
              <a:t> </a:t>
            </a:r>
            <a:r>
              <a:rPr lang="en-BE" dirty="0" err="1"/>
              <a:t>contre</a:t>
            </a:r>
            <a:r>
              <a:rPr lang="en-BE" dirty="0"/>
              <a:t> la </a:t>
            </a:r>
            <a:r>
              <a:rPr lang="en-BE" dirty="0" err="1"/>
              <a:t>pauvreté</a:t>
            </a:r>
            <a:endParaRPr lang="en-BE" dirty="0"/>
          </a:p>
          <a:p>
            <a:pPr marL="171450" indent="-171450">
              <a:buFontTx/>
              <a:buChar char="-"/>
            </a:pPr>
            <a:r>
              <a:rPr lang="en-BE" dirty="0" err="1"/>
              <a:t>Lutte</a:t>
            </a:r>
            <a:r>
              <a:rPr lang="en-BE" dirty="0"/>
              <a:t> </a:t>
            </a:r>
            <a:r>
              <a:rPr lang="en-BE" dirty="0" err="1"/>
              <a:t>contre</a:t>
            </a:r>
            <a:r>
              <a:rPr lang="en-BE" dirty="0"/>
              <a:t> la </a:t>
            </a:r>
            <a:r>
              <a:rPr lang="en-BE" dirty="0" err="1"/>
              <a:t>faim</a:t>
            </a:r>
            <a:endParaRPr lang="en-BE" dirty="0"/>
          </a:p>
          <a:p>
            <a:pPr marL="171450" indent="-171450">
              <a:buFontTx/>
              <a:buChar char="-"/>
            </a:pPr>
            <a:r>
              <a:rPr lang="en-BE" dirty="0" err="1"/>
              <a:t>Réinsertion</a:t>
            </a:r>
            <a:r>
              <a:rPr lang="en-BE" dirty="0"/>
              <a:t> socio-</a:t>
            </a:r>
            <a:r>
              <a:rPr lang="en-BE" dirty="0" err="1"/>
              <a:t>économique</a:t>
            </a:r>
            <a:endParaRPr lang="en-BE" dirty="0"/>
          </a:p>
          <a:p>
            <a:pPr marL="171450" indent="-171450">
              <a:buFontTx/>
              <a:buChar char="-"/>
            </a:pPr>
            <a:r>
              <a:rPr lang="en-BE" dirty="0"/>
              <a:t>Back to school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3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Chacun a un r</a:t>
            </a:r>
            <a:r>
              <a:rPr lang="fr-BE" dirty="0"/>
              <a:t>o</a:t>
            </a:r>
            <a:r>
              <a:rPr lang="en-BE" dirty="0"/>
              <a:t>le à </a:t>
            </a:r>
            <a:r>
              <a:rPr lang="en-BE" dirty="0" err="1"/>
              <a:t>jouer</a:t>
            </a:r>
            <a:r>
              <a:rPr lang="en-BE" dirty="0"/>
              <a:t>.. </a:t>
            </a:r>
            <a:r>
              <a:rPr lang="fr-BE" dirty="0"/>
              <a:t>Q</a:t>
            </a:r>
            <a:r>
              <a:rPr lang="en-BE" dirty="0" err="1"/>
              <a:t>uel</a:t>
            </a:r>
            <a:r>
              <a:rPr lang="en-BE" dirty="0"/>
              <a:t> </a:t>
            </a:r>
            <a:r>
              <a:rPr lang="en-BE" dirty="0" err="1"/>
              <a:t>est</a:t>
            </a:r>
            <a:r>
              <a:rPr lang="en-BE" dirty="0"/>
              <a:t> </a:t>
            </a:r>
            <a:r>
              <a:rPr lang="en-BE" dirty="0" err="1"/>
              <a:t>celui</a:t>
            </a:r>
            <a:r>
              <a:rPr lang="en-BE" dirty="0"/>
              <a:t> de </a:t>
            </a:r>
            <a:r>
              <a:rPr lang="en-BE" dirty="0" err="1"/>
              <a:t>chacune</a:t>
            </a:r>
            <a:r>
              <a:rPr lang="en-BE" dirty="0"/>
              <a:t> de </a:t>
            </a:r>
            <a:r>
              <a:rPr lang="en-BE" dirty="0" err="1"/>
              <a:t>ces</a:t>
            </a:r>
            <a:r>
              <a:rPr lang="en-BE" dirty="0"/>
              <a:t> </a:t>
            </a:r>
            <a:r>
              <a:rPr lang="en-BE" dirty="0" err="1"/>
              <a:t>personnes</a:t>
            </a:r>
            <a:r>
              <a:rPr lang="en-BE" dirty="0"/>
              <a:t> ? </a:t>
            </a:r>
          </a:p>
          <a:p>
            <a:endParaRPr lang="en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1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Les films </a:t>
            </a:r>
            <a:r>
              <a:rPr lang="en-BE" dirty="0" err="1"/>
              <a:t>démarrent</a:t>
            </a:r>
            <a:r>
              <a:rPr lang="en-BE" dirty="0"/>
              <a:t> </a:t>
            </a:r>
            <a:r>
              <a:rPr lang="en-BE" dirty="0" err="1"/>
              <a:t>quand</a:t>
            </a:r>
            <a:r>
              <a:rPr lang="en-BE" dirty="0"/>
              <a:t> on clique sur les photos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80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dirty="0"/>
              <a:t>Que pensez-vous du fait que ces maladies touchent des populations vulnérables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09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C’est quoi être persé</a:t>
            </a:r>
            <a:r>
              <a:rPr lang="fr-BE" dirty="0"/>
              <a:t>v</a:t>
            </a:r>
            <a:r>
              <a:rPr lang="en-BE" dirty="0"/>
              <a:t>érant ? </a:t>
            </a:r>
          </a:p>
          <a:p>
            <a:endParaRPr lang="en-BE" dirty="0"/>
          </a:p>
          <a:p>
            <a:endParaRPr lang="en-BE" dirty="0"/>
          </a:p>
          <a:p>
            <a:r>
              <a:rPr lang="en-BE" dirty="0"/>
              <a:t>Quand est ce que j’ai déja voulu abandonner ? </a:t>
            </a:r>
            <a:r>
              <a:rPr lang="fr-BE" dirty="0"/>
              <a:t>P</a:t>
            </a:r>
            <a:r>
              <a:rPr lang="en-BE" dirty="0"/>
              <a:t>ourquoi je ne l’ai pas fait ? Qu’est ce qui m’a aidé à m’accrocher ? </a:t>
            </a:r>
          </a:p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811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>
                <a:sym typeface="Wingdings" panose="05000000000000000000" pitchFamily="2" charset="2"/>
              </a:rPr>
              <a:t>1.  </a:t>
            </a:r>
            <a:r>
              <a:rPr lang="fr-BE" dirty="0"/>
              <a:t>nombre de patients</a:t>
            </a:r>
            <a:r>
              <a:rPr lang="en-BE" dirty="0"/>
              <a:t> </a:t>
            </a:r>
            <a:r>
              <a:rPr lang="en-BE" dirty="0" err="1"/>
              <a:t>diagnostiqués</a:t>
            </a:r>
            <a:r>
              <a:rPr lang="fr-BE" dirty="0"/>
              <a:t> par 2 minutes</a:t>
            </a:r>
          </a:p>
          <a:p>
            <a:endParaRPr lang="fr-BE" dirty="0"/>
          </a:p>
          <a:p>
            <a:r>
              <a:rPr lang="en-BE" dirty="0"/>
              <a:t>2. </a:t>
            </a:r>
            <a:r>
              <a:rPr lang="fr-BE" dirty="0"/>
              <a:t> nombre </a:t>
            </a:r>
            <a:r>
              <a:rPr lang="en-BE" dirty="0"/>
              <a:t>de nouveaux </a:t>
            </a:r>
            <a:r>
              <a:rPr lang="en-BE" dirty="0" err="1"/>
              <a:t>cas</a:t>
            </a:r>
            <a:r>
              <a:rPr lang="en-BE" dirty="0"/>
              <a:t> par an</a:t>
            </a:r>
            <a:endParaRPr lang="fr-BE" dirty="0"/>
          </a:p>
          <a:p>
            <a:pPr marL="0" indent="0">
              <a:buFont typeface="Wingdings" panose="05000000000000000000" pitchFamily="2" charset="2"/>
              <a:buNone/>
            </a:pPr>
            <a:endParaRPr lang="en-B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BE" dirty="0"/>
              <a:t>3. </a:t>
            </a:r>
            <a:r>
              <a:rPr lang="fr-BE" dirty="0"/>
              <a:t>probabilité de guérison</a:t>
            </a:r>
            <a:r>
              <a:rPr lang="en-BE" dirty="0"/>
              <a:t> </a:t>
            </a:r>
            <a:r>
              <a:rPr lang="en-BE" dirty="0" err="1"/>
              <a:t>en</a:t>
            </a:r>
            <a:r>
              <a:rPr lang="en-BE" dirty="0"/>
              <a:t> </a:t>
            </a:r>
            <a:r>
              <a:rPr lang="en-BE" dirty="0" err="1"/>
              <a:t>cas</a:t>
            </a:r>
            <a:r>
              <a:rPr lang="en-BE" dirty="0"/>
              <a:t> de </a:t>
            </a:r>
            <a:r>
              <a:rPr lang="en-BE" dirty="0" err="1"/>
              <a:t>traitement</a:t>
            </a:r>
            <a:endParaRPr lang="en-BE" dirty="0"/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B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BE" dirty="0"/>
              <a:t>4. </a:t>
            </a:r>
            <a:r>
              <a:rPr lang="en-BE" dirty="0" err="1"/>
              <a:t>Morts</a:t>
            </a:r>
            <a:r>
              <a:rPr lang="en-BE" dirty="0"/>
              <a:t> par an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BE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fr-BE" b="1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À l’échelle mondiale, la tuberculose est la treizième cause de mortalité et la deuxième due à une maladie infectieuse, derrière la COVID-19 (et avant le sida).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402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/>
              <a:t>Damien, le fonceur : le "touche-à-tout".</a:t>
            </a:r>
            <a:br>
              <a:rPr lang="fr-BE" sz="1200" dirty="0"/>
            </a:br>
            <a:r>
              <a:rPr lang="fr-BE" sz="1200" dirty="0"/>
              <a:t>Infirmier-médecin : il a soigné les lépreux sans médicaments ni ressources dans des circonstances difficiles.</a:t>
            </a:r>
            <a:br>
              <a:rPr lang="fr-BE" sz="1200" dirty="0"/>
            </a:br>
            <a:r>
              <a:rPr lang="fr-BE" sz="1200" dirty="0"/>
              <a:t>Enseignant : il a fondé une école et appris aux enfants à lire et à écrire.</a:t>
            </a:r>
            <a:br>
              <a:rPr lang="fr-BE" sz="1200" dirty="0"/>
            </a:br>
            <a:r>
              <a:rPr lang="fr-BE" sz="1200" dirty="0"/>
              <a:t>Animateur : il animait les enfants avec des sports et des jeux. Par exemple, il leur donnait des billes.</a:t>
            </a:r>
            <a:br>
              <a:rPr lang="fr-BE" sz="1200" dirty="0"/>
            </a:br>
            <a:r>
              <a:rPr lang="fr-BE" sz="1200" dirty="0"/>
              <a:t>Charpentier : il construit et répare les chalets.</a:t>
            </a:r>
            <a:br>
              <a:rPr lang="fr-BE" sz="1200" dirty="0"/>
            </a:br>
            <a:r>
              <a:rPr lang="fr-BE" sz="1200" dirty="0"/>
              <a:t>Jardinier : il embellit l'île et plante des jardins de fleurs.</a:t>
            </a:r>
            <a:br>
              <a:rPr lang="fr-BE" sz="1200" dirty="0"/>
            </a:br>
            <a:r>
              <a:rPr lang="fr-BE" sz="1200" dirty="0"/>
              <a:t>Organisateur : il organise des courses de chevaux.</a:t>
            </a:r>
            <a:br>
              <a:rPr lang="fr-BE" sz="1200" dirty="0"/>
            </a:br>
            <a:r>
              <a:rPr lang="fr-BE" sz="1200" dirty="0"/>
              <a:t>Musicien : il fonde une fanfare.</a:t>
            </a:r>
            <a:br>
              <a:rPr lang="fr-BE" sz="1200" dirty="0"/>
            </a:br>
            <a:r>
              <a:rPr lang="fr-BE" sz="1200" dirty="0"/>
              <a:t>Architecte - maçon : il dessine les plans de maisons et d'une église et les construit.</a:t>
            </a:r>
            <a:br>
              <a:rPr lang="fr-BE" sz="1200" dirty="0"/>
            </a:br>
            <a:r>
              <a:rPr lang="fr-BE" sz="1200" dirty="0"/>
              <a:t>Pompes funèbres : il a enterré plus de 3 000 personnes.</a:t>
            </a:r>
            <a:br>
              <a:rPr lang="fr-BE" sz="1200" dirty="0"/>
            </a:br>
            <a:r>
              <a:rPr lang="fr-BE" sz="1200" dirty="0"/>
              <a:t>Policier : il a assuré la paix à Molokai.</a:t>
            </a:r>
            <a:br>
              <a:rPr lang="fr-BE" sz="1200" dirty="0"/>
            </a:br>
            <a:r>
              <a:rPr lang="fr-BE" sz="1200" dirty="0"/>
              <a:t>Psychologue : il était le confident de beaucoup.</a:t>
            </a:r>
            <a:br>
              <a:rPr lang="fr-BE" sz="1200" dirty="0"/>
            </a:br>
            <a:r>
              <a:rPr lang="fr-BE" sz="1200" dirty="0"/>
              <a:t>Prêtre : il célébrait l'eucharistie avec les lépreux.</a:t>
            </a: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03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Quand est ce que je suis solidaire avec les gens autour de moi ? </a:t>
            </a:r>
            <a:r>
              <a:rPr lang="fr-BE" dirty="0"/>
              <a:t>A</a:t>
            </a:r>
            <a:r>
              <a:rPr lang="en-BE" dirty="0" err="1"/>
              <a:t>vec</a:t>
            </a:r>
            <a:r>
              <a:rPr lang="en-BE" dirty="0"/>
              <a:t> </a:t>
            </a:r>
            <a:r>
              <a:rPr lang="en-BE" dirty="0" err="1"/>
              <a:t>mes</a:t>
            </a:r>
            <a:r>
              <a:rPr lang="en-BE" dirty="0"/>
              <a:t> </a:t>
            </a:r>
            <a:r>
              <a:rPr lang="en-BE" dirty="0" err="1"/>
              <a:t>copains</a:t>
            </a:r>
            <a:r>
              <a:rPr lang="en-BE" dirty="0"/>
              <a:t> ? </a:t>
            </a:r>
            <a:r>
              <a:rPr lang="fr-BE" dirty="0"/>
              <a:t>A</a:t>
            </a:r>
            <a:r>
              <a:rPr lang="en-BE" dirty="0" err="1"/>
              <a:t>vec</a:t>
            </a:r>
            <a:r>
              <a:rPr lang="en-BE" dirty="0"/>
              <a:t> ma </a:t>
            </a:r>
            <a:r>
              <a:rPr lang="en-BE" dirty="0" err="1"/>
              <a:t>famille</a:t>
            </a:r>
            <a:r>
              <a:rPr lang="en-BE" dirty="0"/>
              <a:t> ? </a:t>
            </a:r>
            <a:r>
              <a:rPr lang="fr-BE" dirty="0"/>
              <a:t>A</a:t>
            </a:r>
            <a:r>
              <a:rPr lang="en-BE" dirty="0" err="1"/>
              <a:t>vec</a:t>
            </a:r>
            <a:r>
              <a:rPr lang="en-BE" dirty="0"/>
              <a:t> des gens que je ne </a:t>
            </a:r>
            <a:r>
              <a:rPr lang="en-BE" dirty="0" err="1"/>
              <a:t>connais</a:t>
            </a:r>
            <a:r>
              <a:rPr lang="en-BE" dirty="0"/>
              <a:t> pas ?  Petites et </a:t>
            </a:r>
            <a:r>
              <a:rPr lang="en-BE" dirty="0" err="1"/>
              <a:t>grandes</a:t>
            </a:r>
            <a:r>
              <a:rPr lang="en-BE" dirty="0"/>
              <a:t> actions ? </a:t>
            </a:r>
          </a:p>
          <a:p>
            <a:r>
              <a:rPr lang="en-BE" dirty="0" err="1"/>
              <a:t>Qu’est</a:t>
            </a:r>
            <a:r>
              <a:rPr lang="en-BE" dirty="0"/>
              <a:t> </a:t>
            </a:r>
            <a:r>
              <a:rPr lang="en-BE" dirty="0" err="1"/>
              <a:t>ce</a:t>
            </a:r>
            <a:r>
              <a:rPr lang="en-BE" dirty="0"/>
              <a:t> que je </a:t>
            </a:r>
            <a:r>
              <a:rPr lang="en-BE" dirty="0" err="1"/>
              <a:t>fais</a:t>
            </a:r>
            <a:r>
              <a:rPr lang="en-BE" dirty="0"/>
              <a:t> “avec” les </a:t>
            </a:r>
            <a:r>
              <a:rPr lang="en-BE" dirty="0" err="1"/>
              <a:t>autres</a:t>
            </a:r>
            <a:r>
              <a:rPr lang="en-BE" dirty="0"/>
              <a:t> ? Comment je me </a:t>
            </a:r>
            <a:r>
              <a:rPr lang="en-BE" dirty="0" err="1"/>
              <a:t>sens</a:t>
            </a:r>
            <a:r>
              <a:rPr lang="en-BE" dirty="0"/>
              <a:t> </a:t>
            </a:r>
            <a:r>
              <a:rPr lang="en-BE" dirty="0" err="1"/>
              <a:t>quand</a:t>
            </a:r>
            <a:r>
              <a:rPr lang="en-BE" dirty="0"/>
              <a:t> on fait “à ma place” </a:t>
            </a:r>
            <a:r>
              <a:rPr lang="en-BE" dirty="0" err="1"/>
              <a:t>alors</a:t>
            </a:r>
            <a:r>
              <a:rPr lang="en-BE" dirty="0"/>
              <a:t> que je </a:t>
            </a:r>
            <a:r>
              <a:rPr lang="en-BE" dirty="0" err="1"/>
              <a:t>voudais</a:t>
            </a:r>
            <a:r>
              <a:rPr lang="en-BE" dirty="0"/>
              <a:t> </a:t>
            </a:r>
            <a:r>
              <a:rPr lang="en-BE" dirty="0" err="1"/>
              <a:t>qu’on</a:t>
            </a:r>
            <a:r>
              <a:rPr lang="en-BE" dirty="0"/>
              <a:t> </a:t>
            </a:r>
            <a:r>
              <a:rPr lang="en-BE" dirty="0" err="1"/>
              <a:t>fasse</a:t>
            </a:r>
            <a:r>
              <a:rPr lang="en-BE" dirty="0"/>
              <a:t> “avec </a:t>
            </a:r>
            <a:r>
              <a:rPr lang="en-BE" dirty="0" err="1"/>
              <a:t>moi</a:t>
            </a:r>
            <a:r>
              <a:rPr lang="en-BE" dirty="0"/>
              <a:t>” ? </a:t>
            </a:r>
          </a:p>
          <a:p>
            <a:r>
              <a:rPr lang="en-BE" dirty="0" err="1"/>
              <a:t>Qu’est</a:t>
            </a:r>
            <a:r>
              <a:rPr lang="en-BE" dirty="0"/>
              <a:t> </a:t>
            </a:r>
            <a:r>
              <a:rPr lang="en-BE" dirty="0" err="1"/>
              <a:t>ce</a:t>
            </a:r>
            <a:r>
              <a:rPr lang="en-BE" dirty="0"/>
              <a:t> que </a:t>
            </a:r>
            <a:r>
              <a:rPr lang="en-BE" dirty="0" err="1"/>
              <a:t>j’ai</a:t>
            </a:r>
            <a:r>
              <a:rPr lang="en-BE" dirty="0"/>
              <a:t> </a:t>
            </a:r>
            <a:r>
              <a:rPr lang="en-BE" dirty="0" err="1"/>
              <a:t>découvert</a:t>
            </a:r>
            <a:r>
              <a:rPr lang="en-BE" dirty="0"/>
              <a:t> de nouveau pour </a:t>
            </a:r>
            <a:r>
              <a:rPr lang="en-BE" dirty="0" err="1"/>
              <a:t>moi</a:t>
            </a:r>
            <a:r>
              <a:rPr lang="en-BE" dirty="0"/>
              <a:t>  </a:t>
            </a:r>
            <a:r>
              <a:rPr lang="en-BE" dirty="0" err="1"/>
              <a:t>ces</a:t>
            </a:r>
            <a:r>
              <a:rPr lang="en-BE" dirty="0"/>
              <a:t> </a:t>
            </a:r>
            <a:r>
              <a:rPr lang="en-BE" dirty="0" err="1"/>
              <a:t>derniers</a:t>
            </a:r>
            <a:r>
              <a:rPr lang="en-BE" dirty="0"/>
              <a:t> </a:t>
            </a:r>
            <a:r>
              <a:rPr lang="en-BE" dirty="0" err="1"/>
              <a:t>jours</a:t>
            </a:r>
            <a:r>
              <a:rPr lang="en-BE" dirty="0"/>
              <a:t> ? A quoi </a:t>
            </a:r>
            <a:r>
              <a:rPr lang="en-BE" dirty="0" err="1"/>
              <a:t>ça</a:t>
            </a:r>
            <a:r>
              <a:rPr lang="en-BE" dirty="0"/>
              <a:t> </a:t>
            </a:r>
            <a:r>
              <a:rPr lang="en-BE" dirty="0" err="1"/>
              <a:t>va</a:t>
            </a:r>
            <a:r>
              <a:rPr lang="en-BE" dirty="0"/>
              <a:t> me </a:t>
            </a:r>
            <a:r>
              <a:rPr lang="en-BE" dirty="0" err="1"/>
              <a:t>servir</a:t>
            </a:r>
            <a:r>
              <a:rPr lang="en-BE" dirty="0"/>
              <a:t> ? </a:t>
            </a:r>
          </a:p>
          <a:p>
            <a:endParaRPr lang="en-BE" dirty="0"/>
          </a:p>
          <a:p>
            <a:endParaRPr lang="en-BE" dirty="0"/>
          </a:p>
          <a:p>
            <a:r>
              <a:rPr lang="en-BE" dirty="0" err="1"/>
              <a:t>Quand</a:t>
            </a:r>
            <a:r>
              <a:rPr lang="en-BE" dirty="0"/>
              <a:t> </a:t>
            </a:r>
            <a:r>
              <a:rPr lang="en-BE" dirty="0" err="1"/>
              <a:t>est</a:t>
            </a:r>
            <a:r>
              <a:rPr lang="en-BE" dirty="0"/>
              <a:t> </a:t>
            </a:r>
            <a:r>
              <a:rPr lang="en-BE" dirty="0" err="1"/>
              <a:t>ce</a:t>
            </a:r>
            <a:r>
              <a:rPr lang="en-BE" dirty="0"/>
              <a:t> que je suis </a:t>
            </a:r>
            <a:r>
              <a:rPr lang="en-BE" dirty="0" err="1"/>
              <a:t>allée</a:t>
            </a:r>
            <a:r>
              <a:rPr lang="en-BE" dirty="0"/>
              <a:t> </a:t>
            </a:r>
            <a:r>
              <a:rPr lang="en-BE" dirty="0" err="1"/>
              <a:t>vers</a:t>
            </a:r>
            <a:r>
              <a:rPr lang="en-BE" dirty="0"/>
              <a:t> </a:t>
            </a:r>
            <a:r>
              <a:rPr lang="en-BE" dirty="0" err="1"/>
              <a:t>qqun</a:t>
            </a:r>
            <a:r>
              <a:rPr lang="en-BE" dirty="0"/>
              <a:t> </a:t>
            </a:r>
            <a:r>
              <a:rPr lang="en-BE" dirty="0" err="1"/>
              <a:t>vers</a:t>
            </a:r>
            <a:r>
              <a:rPr lang="en-BE" dirty="0"/>
              <a:t> qui </a:t>
            </a:r>
            <a:r>
              <a:rPr lang="en-BE" dirty="0" err="1"/>
              <a:t>c’était</a:t>
            </a:r>
            <a:r>
              <a:rPr lang="en-BE" dirty="0"/>
              <a:t> </a:t>
            </a:r>
            <a:r>
              <a:rPr lang="en-BE" dirty="0" err="1"/>
              <a:t>moins</a:t>
            </a:r>
            <a:r>
              <a:rPr lang="en-BE" dirty="0"/>
              <a:t> facile </a:t>
            </a:r>
            <a:r>
              <a:rPr lang="en-BE" dirty="0" err="1"/>
              <a:t>d’aller</a:t>
            </a:r>
            <a:r>
              <a:rPr lang="en-BE" dirty="0"/>
              <a:t> ? </a:t>
            </a:r>
          </a:p>
          <a:p>
            <a:endParaRPr lang="en-BE" dirty="0"/>
          </a:p>
          <a:p>
            <a:r>
              <a:rPr lang="en-BE" dirty="0"/>
              <a:t>Est </a:t>
            </a:r>
            <a:r>
              <a:rPr lang="en-BE" dirty="0" err="1"/>
              <a:t>ce</a:t>
            </a:r>
            <a:r>
              <a:rPr lang="en-BE" dirty="0"/>
              <a:t> </a:t>
            </a:r>
            <a:r>
              <a:rPr lang="en-BE" dirty="0" err="1"/>
              <a:t>qu’il</a:t>
            </a:r>
            <a:r>
              <a:rPr lang="en-BE" dirty="0"/>
              <a:t> </a:t>
            </a:r>
            <a:r>
              <a:rPr lang="en-BE" dirty="0" err="1"/>
              <a:t>m’arrive</a:t>
            </a:r>
            <a:r>
              <a:rPr lang="en-BE" dirty="0"/>
              <a:t> </a:t>
            </a:r>
            <a:r>
              <a:rPr lang="en-BE" dirty="0" err="1"/>
              <a:t>d’exclure</a:t>
            </a:r>
            <a:r>
              <a:rPr lang="en-BE" dirty="0"/>
              <a:t> </a:t>
            </a:r>
            <a:r>
              <a:rPr lang="en-BE" dirty="0" err="1"/>
              <a:t>certaines</a:t>
            </a:r>
            <a:r>
              <a:rPr lang="en-BE" dirty="0"/>
              <a:t> </a:t>
            </a:r>
            <a:r>
              <a:rPr lang="en-BE" dirty="0" err="1"/>
              <a:t>personnes</a:t>
            </a:r>
            <a:r>
              <a:rPr lang="en-BE" dirty="0"/>
              <a:t> ? </a:t>
            </a:r>
            <a:r>
              <a:rPr lang="en-BE" dirty="0" err="1"/>
              <a:t>Pourquoi</a:t>
            </a:r>
            <a:r>
              <a:rPr lang="en-BE" dirty="0"/>
              <a:t> ? </a:t>
            </a:r>
            <a:r>
              <a:rPr lang="en-BE" dirty="0" err="1"/>
              <a:t>Qu’est</a:t>
            </a:r>
            <a:r>
              <a:rPr lang="en-BE" dirty="0"/>
              <a:t> </a:t>
            </a:r>
            <a:r>
              <a:rPr lang="en-BE" dirty="0" err="1"/>
              <a:t>ce</a:t>
            </a:r>
            <a:r>
              <a:rPr lang="en-BE" dirty="0"/>
              <a:t> que je </a:t>
            </a:r>
            <a:r>
              <a:rPr lang="en-BE" dirty="0" err="1"/>
              <a:t>peux</a:t>
            </a:r>
            <a:r>
              <a:rPr lang="en-BE" dirty="0"/>
              <a:t> faire pour que </a:t>
            </a:r>
            <a:r>
              <a:rPr lang="en-BE" dirty="0" err="1"/>
              <a:t>ça</a:t>
            </a:r>
            <a:r>
              <a:rPr lang="en-BE" dirty="0"/>
              <a:t> </a:t>
            </a:r>
            <a:r>
              <a:rPr lang="en-BE" dirty="0" err="1"/>
              <a:t>n’arrive</a:t>
            </a:r>
            <a:r>
              <a:rPr lang="en-BE" dirty="0"/>
              <a:t> pas ? Pour aider </a:t>
            </a:r>
            <a:r>
              <a:rPr lang="en-BE" dirty="0" err="1"/>
              <a:t>ceux</a:t>
            </a:r>
            <a:r>
              <a:rPr lang="en-BE" dirty="0"/>
              <a:t> à qui </a:t>
            </a:r>
            <a:r>
              <a:rPr lang="en-BE" dirty="0" err="1"/>
              <a:t>ça</a:t>
            </a:r>
            <a:r>
              <a:rPr lang="en-BE" dirty="0"/>
              <a:t> arrive ? </a:t>
            </a:r>
          </a:p>
          <a:p>
            <a:endParaRPr lang="en-BE" dirty="0"/>
          </a:p>
          <a:p>
            <a:r>
              <a:rPr lang="en-BE" dirty="0" err="1"/>
              <a:t>Qu’est</a:t>
            </a:r>
            <a:r>
              <a:rPr lang="en-BE" dirty="0"/>
              <a:t> </a:t>
            </a:r>
            <a:r>
              <a:rPr lang="en-BE" dirty="0" err="1"/>
              <a:t>ce</a:t>
            </a:r>
            <a:r>
              <a:rPr lang="en-BE" dirty="0"/>
              <a:t> que je </a:t>
            </a:r>
            <a:r>
              <a:rPr lang="en-BE" dirty="0" err="1"/>
              <a:t>fais</a:t>
            </a:r>
            <a:r>
              <a:rPr lang="en-BE" dirty="0"/>
              <a:t> </a:t>
            </a:r>
            <a:r>
              <a:rPr lang="en-BE" dirty="0" err="1"/>
              <a:t>quand</a:t>
            </a:r>
            <a:r>
              <a:rPr lang="en-BE" dirty="0"/>
              <a:t> je </a:t>
            </a:r>
            <a:r>
              <a:rPr lang="en-BE" dirty="0" err="1"/>
              <a:t>vois</a:t>
            </a:r>
            <a:r>
              <a:rPr lang="en-BE" dirty="0"/>
              <a:t> que </a:t>
            </a:r>
            <a:r>
              <a:rPr lang="en-BE" dirty="0" err="1"/>
              <a:t>qqun</a:t>
            </a:r>
            <a:r>
              <a:rPr lang="en-BE" dirty="0"/>
              <a:t> </a:t>
            </a:r>
            <a:r>
              <a:rPr lang="en-BE" dirty="0" err="1"/>
              <a:t>est</a:t>
            </a:r>
            <a:r>
              <a:rPr lang="en-BE" dirty="0"/>
              <a:t> </a:t>
            </a:r>
            <a:r>
              <a:rPr lang="en-BE" dirty="0" err="1"/>
              <a:t>malade</a:t>
            </a:r>
            <a:r>
              <a:rPr lang="en-BE" dirty="0"/>
              <a:t>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97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Carte des </a:t>
            </a:r>
            <a:r>
              <a:rPr lang="en-BE" dirty="0" err="1"/>
              <a:t>Comores</a:t>
            </a:r>
            <a:r>
              <a:rPr lang="en-BE" dirty="0"/>
              <a:t> p</a:t>
            </a:r>
            <a:r>
              <a:rPr lang="fr-BE" dirty="0" err="1"/>
              <a:t>ar</a:t>
            </a:r>
            <a:r>
              <a:rPr lang="fr-BE" dirty="0"/>
              <a:t> Original téléversé par Sting sur Wikipédia français. — Transféré de </a:t>
            </a:r>
            <a:r>
              <a:rPr lang="fr-BE" dirty="0" err="1"/>
              <a:t>fr.wikipedia</a:t>
            </a:r>
            <a:r>
              <a:rPr lang="fr-BE" dirty="0"/>
              <a:t> à Commons., Domaine public, https://commons.wikimedia.org/w/index.php?curid=36963249</a:t>
            </a:r>
            <a:endParaRPr lang="en-BE" dirty="0"/>
          </a:p>
          <a:p>
            <a:endParaRPr lang="en-BE" dirty="0"/>
          </a:p>
          <a:p>
            <a:r>
              <a:rPr lang="en-BE" dirty="0"/>
              <a:t>Vanille : </a:t>
            </a:r>
            <a:r>
              <a:rPr lang="fr-BE" dirty="0"/>
              <a:t>Image de </a:t>
            </a:r>
            <a:r>
              <a:rPr lang="fr-BE" dirty="0" err="1"/>
              <a:t>Racool_studio</a:t>
            </a:r>
            <a:r>
              <a:rPr lang="fr-BE" dirty="0"/>
              <a:t>&lt;/a&gt; sur </a:t>
            </a:r>
            <a:r>
              <a:rPr lang="fr-BE" dirty="0" err="1"/>
              <a:t>Freepik</a:t>
            </a:r>
            <a:endParaRPr lang="en-BE" dirty="0"/>
          </a:p>
          <a:p>
            <a:endParaRPr lang="en-BE" dirty="0"/>
          </a:p>
          <a:p>
            <a:r>
              <a:rPr lang="en-BE" dirty="0" err="1"/>
              <a:t>Girofle</a:t>
            </a:r>
            <a:r>
              <a:rPr lang="en-BE" dirty="0"/>
              <a:t> : </a:t>
            </a:r>
            <a:r>
              <a:rPr lang="es-ES" dirty="0" err="1"/>
              <a:t>Image</a:t>
            </a:r>
            <a:r>
              <a:rPr lang="es-ES" dirty="0"/>
              <a:t> de </a:t>
            </a:r>
            <a:r>
              <a:rPr lang="es-ES" dirty="0" err="1"/>
              <a:t>KamranAydinov</a:t>
            </a:r>
            <a:r>
              <a:rPr lang="es-ES" dirty="0"/>
              <a:t>&lt;/a&gt; sur </a:t>
            </a:r>
            <a:r>
              <a:rPr lang="es-ES" dirty="0" err="1"/>
              <a:t>Freepik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141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dirty="0" err="1"/>
              <a:t>Quelles</a:t>
            </a:r>
            <a:r>
              <a:rPr lang="en-BE" dirty="0"/>
              <a:t> </a:t>
            </a:r>
            <a:r>
              <a:rPr lang="en-BE" dirty="0" err="1"/>
              <a:t>conséquences</a:t>
            </a:r>
            <a:r>
              <a:rPr lang="en-BE" dirty="0"/>
              <a:t> </a:t>
            </a:r>
            <a:r>
              <a:rPr lang="en-BE" dirty="0" err="1"/>
              <a:t>en</a:t>
            </a:r>
            <a:r>
              <a:rPr lang="en-BE" dirty="0"/>
              <a:t> Belgique d’être </a:t>
            </a:r>
            <a:r>
              <a:rPr lang="en-BE" dirty="0" err="1"/>
              <a:t>malade</a:t>
            </a:r>
            <a:r>
              <a:rPr lang="en-BE" dirty="0"/>
              <a:t> ? </a:t>
            </a:r>
            <a:endParaRPr lang="fr-BE" dirty="0"/>
          </a:p>
          <a:p>
            <a:r>
              <a:rPr lang="en-BE" dirty="0"/>
              <a:t>- </a:t>
            </a:r>
            <a:r>
              <a:rPr lang="fr-BE" dirty="0"/>
              <a:t>M</a:t>
            </a:r>
            <a:r>
              <a:rPr lang="en-BE" dirty="0" err="1"/>
              <a:t>utuelle</a:t>
            </a:r>
            <a:r>
              <a:rPr lang="en-BE" dirty="0"/>
              <a:t> : </a:t>
            </a:r>
            <a:r>
              <a:rPr lang="en-BE" dirty="0" err="1"/>
              <a:t>remboursement</a:t>
            </a:r>
            <a:r>
              <a:rPr lang="en-BE" dirty="0"/>
              <a:t> des </a:t>
            </a:r>
            <a:r>
              <a:rPr lang="en-BE" dirty="0" err="1"/>
              <a:t>soins</a:t>
            </a:r>
            <a:r>
              <a:rPr lang="en-BE" dirty="0"/>
              <a:t>, </a:t>
            </a:r>
            <a:r>
              <a:rPr lang="fr-BE" dirty="0"/>
              <a:t>I</a:t>
            </a:r>
            <a:r>
              <a:rPr lang="en-BE" dirty="0" err="1"/>
              <a:t>ndemnités</a:t>
            </a:r>
            <a:r>
              <a:rPr lang="en-BE" dirty="0"/>
              <a:t> </a:t>
            </a:r>
            <a:r>
              <a:rPr lang="en-BE" dirty="0" err="1"/>
              <a:t>si</a:t>
            </a:r>
            <a:r>
              <a:rPr lang="en-BE" dirty="0"/>
              <a:t> on ne </a:t>
            </a:r>
            <a:r>
              <a:rPr lang="en-BE" dirty="0" err="1"/>
              <a:t>sait</a:t>
            </a:r>
            <a:r>
              <a:rPr lang="en-BE" dirty="0"/>
              <a:t> pas </a:t>
            </a:r>
            <a:r>
              <a:rPr lang="en-BE" dirty="0" err="1"/>
              <a:t>travailler</a:t>
            </a:r>
            <a:r>
              <a:rPr lang="en-BE" dirty="0"/>
              <a:t>, aides </a:t>
            </a:r>
            <a:r>
              <a:rPr lang="en-BE" dirty="0" err="1"/>
              <a:t>familales</a:t>
            </a:r>
            <a:r>
              <a:rPr lang="en-BE" dirty="0"/>
              <a:t>, </a:t>
            </a:r>
            <a:r>
              <a:rPr lang="en-BE" dirty="0" err="1"/>
              <a:t>ménagères</a:t>
            </a:r>
            <a:r>
              <a:rPr lang="en-BE" dirty="0"/>
              <a:t>, </a:t>
            </a:r>
            <a:r>
              <a:rPr lang="en-BE" dirty="0" err="1"/>
              <a:t>aménagement</a:t>
            </a:r>
            <a:r>
              <a:rPr lang="en-BE" dirty="0"/>
              <a:t> du travail, du </a:t>
            </a:r>
            <a:r>
              <a:rPr lang="en-BE" dirty="0" err="1"/>
              <a:t>logement</a:t>
            </a:r>
            <a:r>
              <a:rPr lang="en-BE" dirty="0"/>
              <a:t>, de la </a:t>
            </a:r>
            <a:r>
              <a:rPr lang="en-BE" dirty="0" err="1"/>
              <a:t>scolarité</a:t>
            </a:r>
            <a:r>
              <a:rPr lang="en-BE" dirty="0"/>
              <a:t>.. </a:t>
            </a:r>
          </a:p>
          <a:p>
            <a:endParaRPr lang="en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69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296512B5-1829-74F3-4D68-C589284EDB8D}"/>
              </a:ext>
            </a:extLst>
          </p:cNvPr>
          <p:cNvSpPr/>
          <p:nvPr userDrawn="1"/>
        </p:nvSpPr>
        <p:spPr>
          <a:xfrm>
            <a:off x="817457" y="853845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EA2247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53BEC1-0BAB-DA23-2A8B-B839AD79A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50" y="1268413"/>
            <a:ext cx="870687" cy="856176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3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FFD79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161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04_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65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8B599FD6-BACD-7A51-A506-CBC8B04FC5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7" y="850899"/>
            <a:ext cx="10517187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58FC79F8-69E0-FE9E-4E7F-0E371A549A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2157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&amp; Picture_whit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8B599FD6-BACD-7A51-A506-CBC8B04FC5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7" y="850899"/>
            <a:ext cx="10517187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58FC79F8-69E0-FE9E-4E7F-0E371A549A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0583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10311136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22CFB2-DBDF-4556-7E00-CC0209E68C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4015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2D49449B-D19D-FDA3-387A-EDAE01CFB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0495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(colo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0D43395-B959-B204-B4B8-B64CA9C4A6E5}"/>
              </a:ext>
            </a:extLst>
          </p:cNvPr>
          <p:cNvSpPr/>
          <p:nvPr userDrawn="1"/>
        </p:nvSpPr>
        <p:spPr>
          <a:xfrm>
            <a:off x="6100997" y="1272590"/>
            <a:ext cx="5258201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A3D7E6"/>
          </a:solidFill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fr-BE" sz="28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  <a:buFontTx/>
              <a:buBlip>
                <a:blip r:embed="rId3"/>
              </a:buBlip>
              <a:defRPr lang="fr-BE" sz="24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marL="360363" lvl="0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</a:pPr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marL="806450" lvl="1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Tx/>
              <a:buBlip>
                <a:blip r:embed="rId3"/>
              </a:buBlip>
            </a:pPr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9AE5BCF-E699-B776-01F8-3D4123FC5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885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s (colo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0D43395-B959-B204-B4B8-B64CA9C4A6E5}"/>
              </a:ext>
            </a:extLst>
          </p:cNvPr>
          <p:cNvSpPr/>
          <p:nvPr userDrawn="1"/>
        </p:nvSpPr>
        <p:spPr>
          <a:xfrm>
            <a:off x="6100997" y="1272590"/>
            <a:ext cx="5258201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fr-BE" sz="28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defRPr lang="fr-BE" sz="24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marL="360363" lvl="0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marL="806450" lvl="1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Tx/>
              <a:buBlip>
                <a:blip r:embed="rId4"/>
              </a:buBlip>
            </a:pPr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9AE5BCF-E699-B776-01F8-3D4123FC5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1088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5053336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5975" y="1273175"/>
            <a:ext cx="4982588" cy="51498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344457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EA2247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3241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3">
            <a:extLst>
              <a:ext uri="{FF2B5EF4-FFF2-40B4-BE49-F238E27FC236}">
                <a16:creationId xmlns:a16="http://schemas.microsoft.com/office/drawing/2014/main" id="{83957C70-5DA2-D911-1955-DCFA798BF337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39788" y="850899"/>
            <a:ext cx="10512426" cy="5241925"/>
          </a:xfrm>
          <a:prstGeom prst="rect">
            <a:avLst/>
          </a:prstGeom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pictu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A3D7E6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73636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8527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pictu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4FB9A9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dirty="0" err="1"/>
              <a:t>Your</a:t>
            </a:r>
            <a:r>
              <a:rPr lang="fr-BE" noProof="0" dirty="0"/>
              <a:t> </a:t>
            </a:r>
            <a:r>
              <a:rPr lang="fr-BE" noProof="0" dirty="0" err="1"/>
              <a:t>text</a:t>
            </a:r>
            <a:endParaRPr lang="fr-BE" noProof="0" dirty="0"/>
          </a:p>
          <a:p>
            <a:pPr lvl="1"/>
            <a:r>
              <a:rPr lang="fr-BE" noProof="0" dirty="0"/>
              <a:t>Second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2"/>
            <a:r>
              <a:rPr lang="fr-BE" noProof="0" dirty="0" err="1"/>
              <a:t>Third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3"/>
            <a:r>
              <a:rPr lang="fr-BE" noProof="0" dirty="0" err="1"/>
              <a:t>Fourth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  <a:p>
            <a:pPr lvl="4"/>
            <a:r>
              <a:rPr lang="fr-BE" noProof="0" dirty="0" err="1"/>
              <a:t>Fifth</a:t>
            </a:r>
            <a:r>
              <a:rPr lang="fr-BE" noProof="0" dirty="0"/>
              <a:t> </a:t>
            </a:r>
            <a:r>
              <a:rPr lang="fr-BE" noProof="0" dirty="0" err="1"/>
              <a:t>level</a:t>
            </a:r>
            <a:endParaRPr lang="fr-BE" noProof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37020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87" y="1272590"/>
            <a:ext cx="10529125" cy="5150435"/>
          </a:xfrm>
          <a:solidFill>
            <a:schemeClr val="bg1">
              <a:lumMod val="85000"/>
            </a:schemeClr>
          </a:solidFill>
        </p:spPr>
        <p:txBody>
          <a:bodyPr tIns="720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 or </a:t>
            </a:r>
            <a:r>
              <a:rPr lang="fr-BE" err="1"/>
              <a:t>video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03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horizont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05219" y="1523323"/>
            <a:ext cx="6898940" cy="4645410"/>
          </a:xfrm>
          <a:solidFill>
            <a:schemeClr val="bg1">
              <a:lumMod val="85000"/>
            </a:schemeClr>
          </a:solidFill>
        </p:spPr>
        <p:txBody>
          <a:bodyPr tIns="57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0E8515E-9F66-9EF5-D81D-3CC4A05350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88325" y="1523323"/>
            <a:ext cx="2901950" cy="2211388"/>
          </a:xfrm>
          <a:solidFill>
            <a:schemeClr val="bg1">
              <a:lumMod val="85000"/>
            </a:schemeClr>
          </a:solidFill>
        </p:spPr>
        <p:txBody>
          <a:bodyPr tIns="576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BE911A6-0B82-9798-182C-0068FEB19D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6738" y="3908425"/>
            <a:ext cx="2903537" cy="2260600"/>
          </a:xfrm>
          <a:solidFill>
            <a:schemeClr val="bg1">
              <a:lumMod val="85000"/>
            </a:schemeClr>
          </a:solidFill>
        </p:spPr>
        <p:txBody>
          <a:bodyPr tIns="576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100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67241" y="1523323"/>
            <a:ext cx="3168000" cy="4645410"/>
          </a:xfrm>
          <a:solidFill>
            <a:schemeClr val="bg1">
              <a:lumMod val="85000"/>
            </a:schemeClr>
          </a:solidFill>
        </p:spPr>
        <p:txBody>
          <a:bodyPr tIns="720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0E8515E-9F66-9EF5-D81D-3CC4A05350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2470" y="1523323"/>
            <a:ext cx="3168000" cy="4644000"/>
          </a:xfrm>
          <a:solidFill>
            <a:schemeClr val="bg1">
              <a:lumMod val="85000"/>
            </a:schemeClr>
          </a:solidFill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</a:lstStyle>
          <a:p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Work Sans Light" pitchFamily="2" charset="0"/>
                <a:ea typeface="+mn-ea"/>
                <a:cs typeface="+mn-cs"/>
              </a:rPr>
              <a:t>Picture</a:t>
            </a:r>
            <a:endParaRPr lang="fr-BE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BE911A6-0B82-9798-182C-0068FEB19D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77698" y="1523323"/>
            <a:ext cx="3168000" cy="4644000"/>
          </a:xfrm>
          <a:solidFill>
            <a:schemeClr val="bg1">
              <a:lumMod val="85000"/>
            </a:schemeClr>
          </a:solidFill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445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159E7FE3-A4EB-C6FB-972C-4E5D57C0BA94}"/>
              </a:ext>
            </a:extLst>
          </p:cNvPr>
          <p:cNvSpPr/>
          <p:nvPr userDrawn="1"/>
        </p:nvSpPr>
        <p:spPr>
          <a:xfrm>
            <a:off x="832803" y="850900"/>
            <a:ext cx="10526395" cy="557141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E78B3C-8334-62F3-1F08-24479518C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7EFEE99-5FCF-78B8-4B34-B4F338116B19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61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32E463F-2058-0ABF-3C39-32E8711E6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88" y="850899"/>
            <a:ext cx="10501002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6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free 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32E463F-2058-0ABF-3C39-32E8711E6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58196" y="853845"/>
            <a:ext cx="10501002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70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2A9776-CA35-ED8B-963E-D294D3F6E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995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2A9776-CA35-ED8B-963E-D294D3F6E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573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8747932D-2C24-CF53-15BE-8F77EFD96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64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8747932D-2C24-CF53-15BE-8F77EFD96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7709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FFD79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9170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553149-1996-4C47-B2BD-8AE56C97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BE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654725-B656-4B4B-848D-60A81A0E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BE" noProof="0" dirty="0"/>
              <a:t>Cliquez pour modifier les styles du texte du masque</a:t>
            </a:r>
          </a:p>
          <a:p>
            <a:pPr lvl="1"/>
            <a:r>
              <a:rPr lang="fr-BE" noProof="0" dirty="0"/>
              <a:t>Deuxième niveau</a:t>
            </a:r>
          </a:p>
          <a:p>
            <a:pPr lvl="2"/>
            <a:r>
              <a:rPr lang="fr-BE" noProof="0" dirty="0"/>
              <a:t>Troisième niveau</a:t>
            </a:r>
          </a:p>
          <a:p>
            <a:pPr lvl="3"/>
            <a:r>
              <a:rPr lang="fr-BE" noProof="0" dirty="0"/>
              <a:t>Quatrième niveau</a:t>
            </a:r>
          </a:p>
          <a:p>
            <a:pPr lvl="4"/>
            <a:r>
              <a:rPr lang="fr-BE" noProof="0" dirty="0"/>
              <a:t>Cinquième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57406A-844D-17A0-8D7C-C318B9053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001760" y="3587985"/>
            <a:ext cx="1551801" cy="518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D87850-D347-DB7F-4778-1ACF0D14F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45281" y="3584621"/>
            <a:ext cx="1519242" cy="5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4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82" r:id="rId4"/>
    <p:sldLayoutId id="2147483661" r:id="rId5"/>
    <p:sldLayoutId id="2147483678" r:id="rId6"/>
    <p:sldLayoutId id="2147483672" r:id="rId7"/>
    <p:sldLayoutId id="2147483679" r:id="rId8"/>
    <p:sldLayoutId id="2147483673" r:id="rId9"/>
    <p:sldLayoutId id="2147483680" r:id="rId10"/>
    <p:sldLayoutId id="2147483684" r:id="rId11"/>
    <p:sldLayoutId id="2147483674" r:id="rId12"/>
    <p:sldLayoutId id="2147483685" r:id="rId13"/>
    <p:sldLayoutId id="2147483650" r:id="rId14"/>
    <p:sldLayoutId id="2147483664" r:id="rId15"/>
    <p:sldLayoutId id="2147483671" r:id="rId16"/>
    <p:sldLayoutId id="2147483681" r:id="rId17"/>
    <p:sldLayoutId id="2147483669" r:id="rId18"/>
    <p:sldLayoutId id="2147483675" r:id="rId19"/>
    <p:sldLayoutId id="2147483676" r:id="rId20"/>
    <p:sldLayoutId id="2147483677" r:id="rId21"/>
    <p:sldLayoutId id="2147483666" r:id="rId22"/>
    <p:sldLayoutId id="2147483667" r:id="rId23"/>
    <p:sldLayoutId id="2147483668" r:id="rId24"/>
    <p:sldLayoutId id="2147483665" r:id="rId25"/>
    <p:sldLayoutId id="2147483655" r:id="rId26"/>
    <p:sldLayoutId id="214748368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31"/>
        </a:buBlip>
        <a:defRPr sz="2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Tx/>
        <a:buBlip>
          <a:blip r:embed="rId32"/>
        </a:buBlip>
        <a:defRPr sz="24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2pPr>
      <a:lvl3pPr marL="1254125" indent="-3397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3pPr>
      <a:lvl4pPr marL="1704975" indent="-3333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4pPr>
      <a:lvl5pPr marL="2151063" indent="-3222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sv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Relationship Id="rId5" Type="http://schemas.openxmlformats.org/officeDocument/2006/relationships/image" Target="../media/image55.jpeg"/><Relationship Id="rId4" Type="http://schemas.microsoft.com/office/2018/10/relationships/comments" Target="../comments/modernComment_158_467CD0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tags" Target="../tags/tag18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microsoft.com/office/2018/10/relationships/comments" Target="../comments/modernComment_15E_1BE9AEAD.xml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hyperlink" Target="https://damienfoundation.mediavalet.com/galleries/11701486-6a98-4dad-8866-f3b3d01f5061_b9f5cb1a-752d-432a-a6bf-7b15f995a20c-ExternalUser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hyperlink" Target="https://damienfoundation.mediavalet.com/browse/assets/73d81ded-d9ff-4dcc-97ba-5f1ad72e3252/full-screen?count=25&amp;offset=0&amp;sort=title%20A" TargetMode="External"/><Relationship Id="rId5" Type="http://schemas.openxmlformats.org/officeDocument/2006/relationships/hyperlink" Target="https://damienfoundation.mediavalet.com/browse/assets/4a6a0fb9-8f59-49fa-accf-7ccc50dd6341/full-screen?count=25&amp;offset=0&amp;sort=title%20A" TargetMode="Externa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3.jpeg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microsoft.com/office/2007/relationships/media" Target="../media/media3.mp4"/><Relationship Id="rId11" Type="http://schemas.openxmlformats.org/officeDocument/2006/relationships/image" Target="../media/image12.png"/><Relationship Id="rId5" Type="http://schemas.openxmlformats.org/officeDocument/2006/relationships/video" Target="../media/media2.mp4"/><Relationship Id="rId10" Type="http://schemas.openxmlformats.org/officeDocument/2006/relationships/image" Target="../media/image11.png"/><Relationship Id="rId4" Type="http://schemas.microsoft.com/office/2007/relationships/media" Target="../media/media2.mp4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31.jpeg"/><Relationship Id="rId11" Type="http://schemas.openxmlformats.org/officeDocument/2006/relationships/image" Target="../media/image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FA7A1-808D-F1A6-0BD5-8BAD19CFA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E" dirty="0"/>
              <a:t>Action Damien </a:t>
            </a:r>
            <a:br>
              <a:rPr lang="en-BE" dirty="0"/>
            </a:br>
            <a:r>
              <a:rPr lang="en-BE" dirty="0" err="1"/>
              <a:t>Persévérance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9E239D-E0E9-D953-349B-9B1CB05D0D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BE" dirty="0"/>
              <a:t>2023-2024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4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CFAD099-52D1-C8C1-98EF-BDB5C560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Père Damien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2E266A-0F15-B285-0878-16396B5C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930" y="5366789"/>
            <a:ext cx="6169945" cy="896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chemeClr val="accent1"/>
                </a:solidFill>
              </a:rPr>
              <a:t>Les petites choses deviennent </a:t>
            </a:r>
            <a:br>
              <a:rPr lang="fr-FR" sz="2400" b="1" dirty="0">
                <a:solidFill>
                  <a:schemeClr val="accent1"/>
                </a:solidFill>
              </a:rPr>
            </a:br>
            <a:r>
              <a:rPr lang="fr-FR" sz="2400" b="1" dirty="0">
                <a:solidFill>
                  <a:schemeClr val="accent1"/>
                </a:solidFill>
              </a:rPr>
              <a:t>GRANDES avec l'amour ! </a:t>
            </a:r>
          </a:p>
        </p:txBody>
      </p:sp>
      <p:pic>
        <p:nvPicPr>
          <p:cNvPr id="8" name="Picture 5" descr="Damiaan Bosschaert uitsnijding MINI">
            <a:extLst>
              <a:ext uri="{FF2B5EF4-FFF2-40B4-BE49-F238E27FC236}">
                <a16:creationId xmlns:a16="http://schemas.microsoft.com/office/drawing/2014/main" id="{40FCE505-1B2B-29DF-1422-3F98FFE5C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594" y="1272590"/>
            <a:ext cx="3222731" cy="5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que 11" descr="Souriant avec un visage et des cœurs avec remplissage uni avec un remplissage uni">
            <a:extLst>
              <a:ext uri="{FF2B5EF4-FFF2-40B4-BE49-F238E27FC236}">
                <a16:creationId xmlns:a16="http://schemas.microsoft.com/office/drawing/2014/main" id="{6FDB6227-7D14-DE82-7355-26ADB49D4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184" y="5207945"/>
            <a:ext cx="1214370" cy="12143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B811D9-AA14-95E4-587F-ED635DE4EC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4" name="ZoneTexte 18">
            <a:extLst>
              <a:ext uri="{FF2B5EF4-FFF2-40B4-BE49-F238E27FC236}">
                <a16:creationId xmlns:a16="http://schemas.microsoft.com/office/drawing/2014/main" id="{C8795BE3-C24E-D3FE-FB4A-C40D8827C193}"/>
              </a:ext>
            </a:extLst>
          </p:cNvPr>
          <p:cNvSpPr txBox="1"/>
          <p:nvPr/>
        </p:nvSpPr>
        <p:spPr>
          <a:xfrm>
            <a:off x="4094017" y="3827477"/>
            <a:ext cx="29481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BE" i="1" dirty="0">
                <a:solidFill>
                  <a:schemeClr val="accent1"/>
                </a:solidFill>
              </a:rPr>
              <a:t>Transforme un obstacle </a:t>
            </a:r>
            <a:br>
              <a:rPr lang="fr-BE" i="1" dirty="0">
                <a:solidFill>
                  <a:schemeClr val="accent1"/>
                </a:solidFill>
              </a:rPr>
            </a:br>
            <a:r>
              <a:rPr lang="fr-BE" i="1" dirty="0">
                <a:solidFill>
                  <a:schemeClr val="accent1"/>
                </a:solidFill>
              </a:rPr>
              <a:t>en tremplin et persévère</a:t>
            </a:r>
            <a:endParaRPr lang="nl-NL" i="1" dirty="0">
              <a:solidFill>
                <a:schemeClr val="accent1"/>
              </a:solidFill>
            </a:endParaRP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F163A667-65AA-DDA5-F1D4-EA0B0A885206}"/>
              </a:ext>
            </a:extLst>
          </p:cNvPr>
          <p:cNvSpPr txBox="1"/>
          <p:nvPr/>
        </p:nvSpPr>
        <p:spPr>
          <a:xfrm>
            <a:off x="1105432" y="1683257"/>
            <a:ext cx="2850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i="1" dirty="0">
                <a:solidFill>
                  <a:schemeClr val="accent1"/>
                </a:solidFill>
              </a:rPr>
              <a:t>Tout le monde compte, ça compte !</a:t>
            </a:r>
          </a:p>
        </p:txBody>
      </p:sp>
      <p:sp>
        <p:nvSpPr>
          <p:cNvPr id="16" name="ZoneTexte 8">
            <a:extLst>
              <a:ext uri="{FF2B5EF4-FFF2-40B4-BE49-F238E27FC236}">
                <a16:creationId xmlns:a16="http://schemas.microsoft.com/office/drawing/2014/main" id="{B72C15B9-DD98-0818-AE3B-824959D63C0D}"/>
              </a:ext>
            </a:extLst>
          </p:cNvPr>
          <p:cNvSpPr txBox="1"/>
          <p:nvPr/>
        </p:nvSpPr>
        <p:spPr>
          <a:xfrm>
            <a:off x="4094017" y="2305664"/>
            <a:ext cx="2987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 dirty="0">
                <a:solidFill>
                  <a:schemeClr val="accent1"/>
                </a:solidFill>
              </a:rPr>
              <a:t>1 + 1 = 3</a:t>
            </a:r>
          </a:p>
          <a:p>
            <a:r>
              <a:rPr lang="fr-BE" i="1" dirty="0">
                <a:solidFill>
                  <a:schemeClr val="accent1"/>
                </a:solidFill>
              </a:rPr>
              <a:t>Travaille</a:t>
            </a:r>
            <a:r>
              <a:rPr lang="en-BE" i="1" dirty="0">
                <a:solidFill>
                  <a:schemeClr val="accent1"/>
                </a:solidFill>
              </a:rPr>
              <a:t>r</a:t>
            </a:r>
            <a:r>
              <a:rPr lang="fr-BE" i="1" dirty="0">
                <a:solidFill>
                  <a:schemeClr val="accent1"/>
                </a:solidFill>
              </a:rPr>
              <a:t> "avec" les gens </a:t>
            </a:r>
          </a:p>
          <a:p>
            <a:r>
              <a:rPr lang="fr-BE" i="1" dirty="0">
                <a:solidFill>
                  <a:schemeClr val="accent1"/>
                </a:solidFill>
              </a:rPr>
              <a:t>plutôt que "pour" eux</a:t>
            </a:r>
            <a:endParaRPr lang="en-BE" i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459800-4B70-3229-AB9D-4BE2E3856286}"/>
              </a:ext>
            </a:extLst>
          </p:cNvPr>
          <p:cNvSpPr txBox="1"/>
          <p:nvPr/>
        </p:nvSpPr>
        <p:spPr>
          <a:xfrm>
            <a:off x="1105433" y="3205070"/>
            <a:ext cx="265617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BE" i="1" dirty="0">
                <a:solidFill>
                  <a:schemeClr val="accent1"/>
                </a:solidFill>
              </a:rPr>
              <a:t>Vous aussi, vous êtes important</a:t>
            </a:r>
            <a:r>
              <a:rPr lang="en-BE" i="1" dirty="0">
                <a:solidFill>
                  <a:schemeClr val="accent1"/>
                </a:solidFill>
              </a:rPr>
              <a:t>s</a:t>
            </a:r>
            <a:r>
              <a:rPr lang="fr-BE" i="1" dirty="0">
                <a:solidFill>
                  <a:schemeClr val="accent1"/>
                </a:solidFill>
              </a:rPr>
              <a:t> !</a:t>
            </a:r>
            <a:endParaRPr lang="en-BE" i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2D2186-33B5-4A57-3CF2-67B8630920D2}"/>
              </a:ext>
            </a:extLst>
          </p:cNvPr>
          <p:cNvSpPr txBox="1"/>
          <p:nvPr/>
        </p:nvSpPr>
        <p:spPr>
          <a:xfrm>
            <a:off x="1105432" y="4449885"/>
            <a:ext cx="256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i="1" dirty="0">
                <a:solidFill>
                  <a:schemeClr val="accent1"/>
                </a:solidFill>
              </a:rPr>
              <a:t>N'abandonnez jamais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3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3061F7-DA4C-CD6C-0614-291F8424A6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1961" y="5553307"/>
            <a:ext cx="9451774" cy="378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01602A6-9854-B072-E9AD-FBD1E08632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831" y="1254113"/>
            <a:ext cx="1620000" cy="1649206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0825D10-3A71-EAF0-9297-D7B9C52D20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550" y="1254113"/>
            <a:ext cx="1620000" cy="162000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3478124-737C-D52A-356E-AA47FAB76E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2" y="1254113"/>
            <a:ext cx="2429192" cy="1649206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3248B4CB-5E85-4E04-2764-D6784FCA961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907" y="3862174"/>
            <a:ext cx="2093992" cy="162000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2FB36401-44C7-3CD4-C90A-58B3CBBA6CBB}"/>
              </a:ext>
            </a:extLst>
          </p:cNvPr>
          <p:cNvSpPr txBox="1">
            <a:spLocks noChangeArrowheads="1"/>
          </p:cNvSpPr>
          <p:nvPr/>
        </p:nvSpPr>
        <p:spPr>
          <a:xfrm>
            <a:off x="718139" y="286561"/>
            <a:ext cx="11473860" cy="5500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altLang="nl-BE" sz="2960" dirty="0"/>
              <a:t>Action Damien permet au Père Damien de continuer à vivre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BD599BF8-B035-DAD5-15B8-DF34B5969B02}"/>
              </a:ext>
            </a:extLst>
          </p:cNvPr>
          <p:cNvSpPr txBox="1">
            <a:spLocks noChangeArrowheads="1"/>
          </p:cNvSpPr>
          <p:nvPr/>
        </p:nvSpPr>
        <p:spPr>
          <a:xfrm>
            <a:off x="2326414" y="5553319"/>
            <a:ext cx="2970143" cy="539505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altLang="nl-BE" sz="1600" dirty="0">
                <a:solidFill>
                  <a:schemeClr val="bg2"/>
                </a:solidFill>
              </a:rPr>
              <a:t>Recherche </a:t>
            </a:r>
            <a:r>
              <a:rPr lang="en-BE" altLang="nl-BE" sz="1600" dirty="0" err="1">
                <a:solidFill>
                  <a:schemeClr val="bg2"/>
                </a:solidFill>
              </a:rPr>
              <a:t>scientifique</a:t>
            </a:r>
            <a:endParaRPr lang="en-US" altLang="nl-BE" sz="1600" dirty="0">
              <a:solidFill>
                <a:schemeClr val="bg2"/>
              </a:solidFill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AFE4E703-403B-B75C-5A13-65AFE09A2632}"/>
              </a:ext>
            </a:extLst>
          </p:cNvPr>
          <p:cNvSpPr txBox="1">
            <a:spLocks noChangeArrowheads="1"/>
          </p:cNvSpPr>
          <p:nvPr/>
        </p:nvSpPr>
        <p:spPr>
          <a:xfrm>
            <a:off x="7419856" y="2968950"/>
            <a:ext cx="2970143" cy="429567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nl-BE" sz="1600" dirty="0">
                <a:solidFill>
                  <a:schemeClr val="bg2"/>
                </a:solidFill>
              </a:rPr>
              <a:t>Tout le monde </a:t>
            </a:r>
            <a:r>
              <a:rPr lang="en-US" altLang="nl-BE" sz="1600" dirty="0" err="1">
                <a:solidFill>
                  <a:schemeClr val="bg2"/>
                </a:solidFill>
              </a:rPr>
              <a:t>compte</a:t>
            </a:r>
            <a:r>
              <a:rPr lang="en-US" altLang="nl-BE" sz="1600" dirty="0">
                <a:solidFill>
                  <a:schemeClr val="bg2"/>
                </a:solidFill>
              </a:rPr>
              <a:t> !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F741BA23-99EE-F6C8-E1B0-81DD319FBFBD}"/>
              </a:ext>
            </a:extLst>
          </p:cNvPr>
          <p:cNvSpPr txBox="1">
            <a:spLocks noChangeArrowheads="1"/>
          </p:cNvSpPr>
          <p:nvPr/>
        </p:nvSpPr>
        <p:spPr>
          <a:xfrm>
            <a:off x="5414351" y="5553320"/>
            <a:ext cx="3149104" cy="53950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nl-BE" sz="1600" dirty="0" err="1">
                <a:solidFill>
                  <a:schemeClr val="bg2"/>
                </a:solidFill>
              </a:rPr>
              <a:t>Visiter</a:t>
            </a:r>
            <a:r>
              <a:rPr lang="en-US" altLang="nl-BE" sz="1600" dirty="0">
                <a:solidFill>
                  <a:schemeClr val="bg2"/>
                </a:solidFill>
              </a:rPr>
              <a:t> des villages </a:t>
            </a:r>
            <a:r>
              <a:rPr lang="en-US" altLang="nl-BE" sz="1600" dirty="0" err="1">
                <a:solidFill>
                  <a:schemeClr val="bg2"/>
                </a:solidFill>
              </a:rPr>
              <a:t>isolés</a:t>
            </a:r>
            <a:endParaRPr lang="en-US" altLang="nl-BE" sz="1600" dirty="0">
              <a:solidFill>
                <a:schemeClr val="bg2"/>
              </a:solidFill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96858B5E-D1DC-AEC4-5004-3178241323EC}"/>
              </a:ext>
            </a:extLst>
          </p:cNvPr>
          <p:cNvSpPr txBox="1">
            <a:spLocks noChangeArrowheads="1"/>
          </p:cNvSpPr>
          <p:nvPr/>
        </p:nvSpPr>
        <p:spPr>
          <a:xfrm>
            <a:off x="4018760" y="2968950"/>
            <a:ext cx="2970143" cy="7620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altLang="nl-BE" sz="1600" dirty="0">
                <a:solidFill>
                  <a:schemeClr val="bg2"/>
                </a:solidFill>
              </a:rPr>
              <a:t>Collaborer avec </a:t>
            </a:r>
            <a:br>
              <a:rPr lang="fr-BE" altLang="nl-BE" sz="1600" dirty="0">
                <a:solidFill>
                  <a:schemeClr val="bg2"/>
                </a:solidFill>
              </a:rPr>
            </a:br>
            <a:r>
              <a:rPr lang="en-BE" altLang="nl-BE" sz="1600" dirty="0">
                <a:solidFill>
                  <a:schemeClr val="bg2"/>
                </a:solidFill>
              </a:rPr>
              <a:t>les équipes locales</a:t>
            </a:r>
            <a:endParaRPr lang="en-US" altLang="nl-BE" sz="1600" dirty="0">
              <a:solidFill>
                <a:schemeClr val="bg2"/>
              </a:solidFill>
            </a:endParaRP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E2080336-29A6-28D3-498F-322C3F028A5C}"/>
              </a:ext>
            </a:extLst>
          </p:cNvPr>
          <p:cNvSpPr txBox="1">
            <a:spLocks noChangeArrowheads="1"/>
          </p:cNvSpPr>
          <p:nvPr/>
        </p:nvSpPr>
        <p:spPr>
          <a:xfrm>
            <a:off x="1035434" y="2968950"/>
            <a:ext cx="2198233" cy="7620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altLang="nl-BE" sz="1600" dirty="0">
                <a:solidFill>
                  <a:schemeClr val="bg2"/>
                </a:solidFill>
              </a:rPr>
              <a:t>Un </a:t>
            </a:r>
            <a:r>
              <a:rPr lang="en-BE" altLang="nl-BE" sz="1600" dirty="0" err="1">
                <a:solidFill>
                  <a:schemeClr val="bg2"/>
                </a:solidFill>
              </a:rPr>
              <a:t>nouvel</a:t>
            </a:r>
            <a:r>
              <a:rPr lang="en-BE" altLang="nl-BE" sz="1600" dirty="0">
                <a:solidFill>
                  <a:schemeClr val="bg2"/>
                </a:solidFill>
              </a:rPr>
              <a:t> avenir</a:t>
            </a:r>
            <a:endParaRPr lang="en-US" altLang="nl-BE" sz="1600" dirty="0">
              <a:solidFill>
                <a:schemeClr val="bg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FD801E9-758D-5FC0-7B12-0C11F539E1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326" y="3862174"/>
            <a:ext cx="2424319" cy="162000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2" name="Rechthoek 31">
            <a:extLst>
              <a:ext uri="{FF2B5EF4-FFF2-40B4-BE49-F238E27FC236}">
                <a16:creationId xmlns:a16="http://schemas.microsoft.com/office/drawing/2014/main" id="{BC1959F0-E787-1A0E-5F37-82773BF1E60F}"/>
              </a:ext>
            </a:extLst>
          </p:cNvPr>
          <p:cNvSpPr/>
          <p:nvPr/>
        </p:nvSpPr>
        <p:spPr>
          <a:xfrm>
            <a:off x="10508908" y="1268413"/>
            <a:ext cx="845779" cy="4824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BE" sz="5400" kern="100" dirty="0">
                <a:effectLst/>
                <a:latin typeface="Work Sans SemiBold" pitchFamily="2" charset="0"/>
                <a:ea typeface="Calibri" panose="020F0502020204030204" pitchFamily="34" charset="0"/>
                <a:cs typeface="Times New Roman"/>
              </a:rPr>
              <a:t>SOLIDARITE</a:t>
            </a:r>
            <a:endParaRPr lang="nl-BE" sz="2400" kern="100" dirty="0">
              <a:effectLst/>
              <a:latin typeface="Work Sans SemiBold" pitchFamily="2" charset="0"/>
              <a:ea typeface="Calibri" panose="020F050202020403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5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587C9-6000-8500-B31D-65D1B288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Action Damien est actif en... </a:t>
            </a:r>
            <a:endParaRPr lang="fr-BE" dirty="0"/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DEC6E4F6-39FF-F6A9-DDB6-8F927EC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68" y="1513806"/>
            <a:ext cx="9468465" cy="4704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5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FF9BF-CD94-E925-8178-0666A042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Focus sur </a:t>
            </a:r>
            <a:r>
              <a:rPr lang="en-BE" dirty="0" err="1"/>
              <a:t>l’Union</a:t>
            </a:r>
            <a:r>
              <a:rPr lang="en-BE" dirty="0"/>
              <a:t> des </a:t>
            </a:r>
            <a:r>
              <a:rPr lang="en-BE" dirty="0" err="1"/>
              <a:t>Comores</a:t>
            </a:r>
            <a:endParaRPr lang="fr-BE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78F1B6-48E7-4411-49CC-589870EA6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486" y="1533197"/>
            <a:ext cx="5994364" cy="1895804"/>
          </a:xfrm>
        </p:spPr>
        <p:txBody>
          <a:bodyPr anchor="ctr">
            <a:normAutofit fontScale="85000" lnSpcReduction="20000"/>
          </a:bodyPr>
          <a:lstStyle/>
          <a:p>
            <a:r>
              <a:rPr lang="fr-FR" dirty="0">
                <a:latin typeface="+mj-lt"/>
              </a:rPr>
              <a:t>Habitants : </a:t>
            </a:r>
            <a:r>
              <a:rPr lang="en-BE" dirty="0">
                <a:latin typeface="+mj-lt"/>
              </a:rPr>
              <a:t>836 774 (2022)</a:t>
            </a:r>
            <a:endParaRPr lang="fr-FR" dirty="0"/>
          </a:p>
          <a:p>
            <a:r>
              <a:rPr lang="en-BE" dirty="0">
                <a:latin typeface="+mj-lt"/>
              </a:rPr>
              <a:t>21e pays le plus </a:t>
            </a:r>
            <a:r>
              <a:rPr lang="en-BE" dirty="0" err="1">
                <a:latin typeface="+mj-lt"/>
              </a:rPr>
              <a:t>pauvre</a:t>
            </a:r>
            <a:r>
              <a:rPr lang="en-BE" dirty="0">
                <a:latin typeface="+mj-lt"/>
              </a:rPr>
              <a:t> du monde</a:t>
            </a:r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Capitale : </a:t>
            </a:r>
            <a:r>
              <a:rPr lang="en-BE" dirty="0"/>
              <a:t>Moroni</a:t>
            </a:r>
          </a:p>
          <a:p>
            <a:r>
              <a:rPr lang="en-BE" dirty="0">
                <a:latin typeface="+mj-lt"/>
              </a:rPr>
              <a:t>Trois </a:t>
            </a:r>
            <a:r>
              <a:rPr lang="en-BE" dirty="0" err="1">
                <a:latin typeface="+mj-lt"/>
              </a:rPr>
              <a:t>îles</a:t>
            </a:r>
            <a:r>
              <a:rPr lang="en-BE" dirty="0">
                <a:latin typeface="+mj-lt"/>
              </a:rPr>
              <a:t> </a:t>
            </a:r>
            <a:r>
              <a:rPr lang="en-BE" dirty="0" err="1">
                <a:latin typeface="+mj-lt"/>
              </a:rPr>
              <a:t>volcaniques</a:t>
            </a:r>
            <a:r>
              <a:rPr lang="en-BE" dirty="0">
                <a:latin typeface="+mj-lt"/>
              </a:rPr>
              <a:t> : </a:t>
            </a:r>
            <a:r>
              <a:rPr lang="en-BE" dirty="0"/>
              <a:t>Grande </a:t>
            </a:r>
            <a:r>
              <a:rPr lang="en-BE" dirty="0" err="1"/>
              <a:t>Comore</a:t>
            </a:r>
            <a:r>
              <a:rPr lang="en-BE" dirty="0"/>
              <a:t>, Anjouan et </a:t>
            </a:r>
            <a:r>
              <a:rPr lang="en-BE" dirty="0" err="1"/>
              <a:t>Mohéli</a:t>
            </a:r>
            <a:endParaRPr lang="fr-FR" dirty="0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7D405EDC-2D5D-C844-5042-C614CA567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6850" y="1563465"/>
            <a:ext cx="2072058" cy="1243235"/>
          </a:xfrm>
          <a:prstGeom prst="rect">
            <a:avLst/>
          </a:prstGeom>
        </p:spPr>
      </p:pic>
      <p:pic>
        <p:nvPicPr>
          <p:cNvPr id="3" name="Image 2" descr="Une image contenant dessin, illustration, carte, conception&#10;&#10;Description générée automatiquement">
            <a:extLst>
              <a:ext uri="{FF2B5EF4-FFF2-40B4-BE49-F238E27FC236}">
                <a16:creationId xmlns:a16="http://schemas.microsoft.com/office/drawing/2014/main" id="{4F24EF71-64A8-E01A-199A-1E7C7E20C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428" y="1605347"/>
            <a:ext cx="1910417" cy="17515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3DADF2-5A8D-2E5F-2885-81807EE6D9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028" b="5028"/>
          <a:stretch/>
        </p:blipFill>
        <p:spPr>
          <a:xfrm>
            <a:off x="5327640" y="4427342"/>
            <a:ext cx="1457120" cy="1280074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6A7E16-050E-DB74-C707-8119518F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158661" y="4430293"/>
            <a:ext cx="1878169" cy="1253489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48E148-BA98-A5F7-8548-F325A7B4DA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075572" y="4430294"/>
            <a:ext cx="1907615" cy="127174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12E8E6C-E1C3-FBF9-C9F5-30D2B3EB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222173" y="4430294"/>
            <a:ext cx="1671320" cy="125349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3C58D0-3F55-D568-F0AC-698A97EAC4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273997" y="4430295"/>
            <a:ext cx="1695830" cy="127174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00D2BD-E868-3A0D-2C54-4BFC0D67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72" y="231464"/>
            <a:ext cx="10515600" cy="809184"/>
          </a:xfrm>
        </p:spPr>
        <p:txBody>
          <a:bodyPr>
            <a:noAutofit/>
          </a:bodyPr>
          <a:lstStyle/>
          <a:p>
            <a:r>
              <a:rPr lang="fr-FR" b="1" dirty="0"/>
              <a:t>En pratique</a:t>
            </a:r>
            <a:br>
              <a:rPr lang="fr-FR" b="1" dirty="0"/>
            </a:br>
            <a:r>
              <a:rPr lang="fr-FR" dirty="0"/>
              <a:t>Quelles sont les conséquences si je tombe malade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F566EC-3497-F64C-DA25-583BA0991F4F}"/>
              </a:ext>
            </a:extLst>
          </p:cNvPr>
          <p:cNvSpPr txBox="1"/>
          <p:nvPr/>
        </p:nvSpPr>
        <p:spPr>
          <a:xfrm>
            <a:off x="1719408" y="5519390"/>
            <a:ext cx="304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En Belgique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EF2251-2E5C-67CB-901B-5E5604D1C77F}"/>
              </a:ext>
            </a:extLst>
          </p:cNvPr>
          <p:cNvSpPr txBox="1"/>
          <p:nvPr/>
        </p:nvSpPr>
        <p:spPr>
          <a:xfrm>
            <a:off x="6026179" y="5519390"/>
            <a:ext cx="444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 b="1" dirty="0">
                <a:solidFill>
                  <a:schemeClr val="accent1"/>
                </a:solidFill>
              </a:rPr>
              <a:t>Aux </a:t>
            </a:r>
            <a:r>
              <a:rPr lang="en-BE" sz="2400" b="1" dirty="0" err="1">
                <a:solidFill>
                  <a:schemeClr val="accent1"/>
                </a:solidFill>
              </a:rPr>
              <a:t>Comores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6" descr="Marie-Sophie van den Abeele">
            <a:extLst>
              <a:ext uri="{FF2B5EF4-FFF2-40B4-BE49-F238E27FC236}">
                <a16:creationId xmlns:a16="http://schemas.microsoft.com/office/drawing/2014/main" id="{C022D259-6B22-E7C0-6965-A9661615B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556" r="35252" b="5111"/>
          <a:stretch/>
        </p:blipFill>
        <p:spPr bwMode="auto">
          <a:xfrm>
            <a:off x="1719408" y="1966890"/>
            <a:ext cx="3049127" cy="341918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42271C-A97A-95A3-8EC1-4246BE4C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234" r="1234"/>
          <a:stretch/>
        </p:blipFill>
        <p:spPr bwMode="auto">
          <a:xfrm>
            <a:off x="6026179" y="1966890"/>
            <a:ext cx="4446413" cy="341918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78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6E575310-3A0F-1C96-0F0F-8E2FC3991B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/>
          <a:stretch/>
        </p:blipFill>
        <p:spPr>
          <a:xfrm>
            <a:off x="6071172" y="1244744"/>
            <a:ext cx="4729163" cy="5149850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A17A507C-8245-BCE1-3AA9-C8EA9A9D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 err="1"/>
              <a:t>Témoignage</a:t>
            </a:r>
            <a:r>
              <a:rPr lang="en-BE" dirty="0"/>
              <a:t> : </a:t>
            </a:r>
            <a:r>
              <a:rPr lang="en-BE" dirty="0" err="1"/>
              <a:t>Comores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294F87C-114B-BC96-6050-9D298CC36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Quel a été le rôle </a:t>
            </a:r>
            <a:br>
              <a:rPr lang="fr-FR" dirty="0"/>
            </a:br>
            <a:r>
              <a:rPr lang="fr-FR" dirty="0"/>
              <a:t>d’Action Damien ? </a:t>
            </a:r>
          </a:p>
          <a:p>
            <a:endParaRPr lang="fr-FR" dirty="0"/>
          </a:p>
          <a:p>
            <a:r>
              <a:rPr lang="fr-FR" dirty="0"/>
              <a:t>Qu’est-ce que ça a changé et pour qui 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897FF-5662-4313-EDDA-80A84CE9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BE" dirty="0"/>
              <a:t>Chacun </a:t>
            </a:r>
            <a:r>
              <a:rPr lang="en-BE" dirty="0" err="1"/>
              <a:t>est</a:t>
            </a:r>
            <a:r>
              <a:rPr lang="en-BE" dirty="0"/>
              <a:t> important </a:t>
            </a:r>
            <a:endParaRPr lang="fr-BE" dirty="0"/>
          </a:p>
        </p:txBody>
      </p:sp>
      <p:grpSp>
        <p:nvGrpSpPr>
          <p:cNvPr id="10" name="Espace réservé pour une image  6" descr="Forêt tropicale avec un remplissage uni">
            <a:extLst>
              <a:ext uri="{FF2B5EF4-FFF2-40B4-BE49-F238E27FC236}">
                <a16:creationId xmlns:a16="http://schemas.microsoft.com/office/drawing/2014/main" id="{5A938D69-CF9A-B29F-B30C-BE02A355DA18}"/>
              </a:ext>
            </a:extLst>
          </p:cNvPr>
          <p:cNvGrpSpPr/>
          <p:nvPr/>
        </p:nvGrpSpPr>
        <p:grpSpPr>
          <a:xfrm>
            <a:off x="9657858" y="2058452"/>
            <a:ext cx="1095228" cy="989447"/>
            <a:chOff x="10076419" y="1722164"/>
            <a:chExt cx="974618" cy="880486"/>
          </a:xfrm>
          <a:solidFill>
            <a:schemeClr val="accent1"/>
          </a:solidFill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ED45A15-D115-6BC4-0184-DF217D867953}"/>
                </a:ext>
              </a:extLst>
            </p:cNvPr>
            <p:cNvSpPr/>
            <p:nvPr/>
          </p:nvSpPr>
          <p:spPr>
            <a:xfrm>
              <a:off x="10081997" y="1722164"/>
              <a:ext cx="753688" cy="439336"/>
            </a:xfrm>
            <a:custGeom>
              <a:avLst/>
              <a:gdLst>
                <a:gd name="connsiteX0" fmla="*/ 682851 w 753688"/>
                <a:gd name="connsiteY0" fmla="*/ 126094 h 439336"/>
                <a:gd name="connsiteX1" fmla="*/ 615731 w 753688"/>
                <a:gd name="connsiteY1" fmla="*/ 81432 h 439336"/>
                <a:gd name="connsiteX2" fmla="*/ 615731 w 753688"/>
                <a:gd name="connsiteY2" fmla="*/ 77216 h 439336"/>
                <a:gd name="connsiteX3" fmla="*/ 503296 w 753688"/>
                <a:gd name="connsiteY3" fmla="*/ 18906 h 439336"/>
                <a:gd name="connsiteX4" fmla="*/ 451650 w 753688"/>
                <a:gd name="connsiteY4" fmla="*/ 25530 h 439336"/>
                <a:gd name="connsiteX5" fmla="*/ 358205 w 753688"/>
                <a:gd name="connsiteY5" fmla="*/ 138 h 439336"/>
                <a:gd name="connsiteX6" fmla="*/ 250291 w 753688"/>
                <a:gd name="connsiteY6" fmla="*/ 40585 h 439336"/>
                <a:gd name="connsiteX7" fmla="*/ 194927 w 753688"/>
                <a:gd name="connsiteY7" fmla="*/ 33058 h 439336"/>
                <a:gd name="connsiteX8" fmla="*/ 81589 w 753688"/>
                <a:gd name="connsiteY8" fmla="*/ 91769 h 439336"/>
                <a:gd name="connsiteX9" fmla="*/ 101584 w 753688"/>
                <a:gd name="connsiteY9" fmla="*/ 124689 h 439336"/>
                <a:gd name="connsiteX10" fmla="*/ 0 w 753688"/>
                <a:gd name="connsiteY10" fmla="*/ 192836 h 439336"/>
                <a:gd name="connsiteX11" fmla="*/ 136048 w 753688"/>
                <a:gd name="connsiteY11" fmla="*/ 263290 h 439336"/>
                <a:gd name="connsiteX12" fmla="*/ 168704 w 753688"/>
                <a:gd name="connsiteY12" fmla="*/ 261382 h 439336"/>
                <a:gd name="connsiteX13" fmla="*/ 312889 w 753688"/>
                <a:gd name="connsiteY13" fmla="*/ 336053 h 439336"/>
                <a:gd name="connsiteX14" fmla="*/ 310655 w 753688"/>
                <a:gd name="connsiteY14" fmla="*/ 439336 h 439336"/>
                <a:gd name="connsiteX15" fmla="*/ 381573 w 753688"/>
                <a:gd name="connsiteY15" fmla="*/ 428595 h 439336"/>
                <a:gd name="connsiteX16" fmla="*/ 381593 w 753688"/>
                <a:gd name="connsiteY16" fmla="*/ 428595 h 439336"/>
                <a:gd name="connsiteX17" fmla="*/ 395817 w 753688"/>
                <a:gd name="connsiteY17" fmla="*/ 429119 h 439336"/>
                <a:gd name="connsiteX18" fmla="*/ 393674 w 753688"/>
                <a:gd name="connsiteY18" fmla="*/ 322906 h 439336"/>
                <a:gd name="connsiteX19" fmla="*/ 394579 w 753688"/>
                <a:gd name="connsiteY19" fmla="*/ 322002 h 439336"/>
                <a:gd name="connsiteX20" fmla="*/ 491641 w 753688"/>
                <a:gd name="connsiteY20" fmla="*/ 282059 h 439336"/>
                <a:gd name="connsiteX21" fmla="*/ 609501 w 753688"/>
                <a:gd name="connsiteY21" fmla="*/ 231776 h 439336"/>
                <a:gd name="connsiteX22" fmla="*/ 644870 w 753688"/>
                <a:gd name="connsiteY22" fmla="*/ 235089 h 439336"/>
                <a:gd name="connsiteX23" fmla="*/ 753688 w 753688"/>
                <a:gd name="connsiteY23" fmla="*/ 178685 h 439336"/>
                <a:gd name="connsiteX24" fmla="*/ 682851 w 753688"/>
                <a:gd name="connsiteY24" fmla="*/ 126094 h 439336"/>
                <a:gd name="connsiteX25" fmla="*/ 219445 w 753688"/>
                <a:gd name="connsiteY25" fmla="*/ 248236 h 439336"/>
                <a:gd name="connsiteX26" fmla="*/ 259335 w 753688"/>
                <a:gd name="connsiteY26" fmla="*/ 222844 h 439336"/>
                <a:gd name="connsiteX27" fmla="*/ 284756 w 753688"/>
                <a:gd name="connsiteY27" fmla="*/ 227562 h 439336"/>
                <a:gd name="connsiteX28" fmla="*/ 312890 w 753688"/>
                <a:gd name="connsiteY28" fmla="*/ 285370 h 439336"/>
                <a:gd name="connsiteX29" fmla="*/ 219445 w 753688"/>
                <a:gd name="connsiteY29" fmla="*/ 248236 h 439336"/>
                <a:gd name="connsiteX30" fmla="*/ 356397 w 753688"/>
                <a:gd name="connsiteY30" fmla="*/ 269413 h 439336"/>
                <a:gd name="connsiteX31" fmla="*/ 337306 w 753688"/>
                <a:gd name="connsiteY31" fmla="*/ 229971 h 439336"/>
                <a:gd name="connsiteX32" fmla="*/ 399000 w 753688"/>
                <a:gd name="connsiteY32" fmla="*/ 219130 h 439336"/>
                <a:gd name="connsiteX33" fmla="*/ 356397 w 753688"/>
                <a:gd name="connsiteY33" fmla="*/ 269413 h 439336"/>
                <a:gd name="connsiteX34" fmla="*/ 470641 w 753688"/>
                <a:gd name="connsiteY34" fmla="*/ 260982 h 439336"/>
                <a:gd name="connsiteX35" fmla="*/ 395383 w 753688"/>
                <a:gd name="connsiteY35" fmla="*/ 283062 h 439336"/>
                <a:gd name="connsiteX36" fmla="*/ 460694 w 753688"/>
                <a:gd name="connsiteY36" fmla="*/ 213510 h 439336"/>
                <a:gd name="connsiteX37" fmla="*/ 539569 w 753688"/>
                <a:gd name="connsiteY37" fmla="*/ 225253 h 439336"/>
                <a:gd name="connsiteX38" fmla="*/ 564990 w 753688"/>
                <a:gd name="connsiteY38" fmla="*/ 223848 h 439336"/>
                <a:gd name="connsiteX39" fmla="*/ 470641 w 753688"/>
                <a:gd name="connsiteY39" fmla="*/ 260982 h 43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3688" h="439336">
                  <a:moveTo>
                    <a:pt x="682851" y="126094"/>
                  </a:moveTo>
                  <a:cubicBezTo>
                    <a:pt x="671999" y="107327"/>
                    <a:pt x="648387" y="91368"/>
                    <a:pt x="615731" y="81432"/>
                  </a:cubicBezTo>
                  <a:lnTo>
                    <a:pt x="615731" y="77216"/>
                  </a:lnTo>
                  <a:cubicBezTo>
                    <a:pt x="616636" y="45302"/>
                    <a:pt x="565894" y="18906"/>
                    <a:pt x="503296" y="18906"/>
                  </a:cubicBezTo>
                  <a:cubicBezTo>
                    <a:pt x="485858" y="18740"/>
                    <a:pt x="468481" y="20969"/>
                    <a:pt x="451650" y="25530"/>
                  </a:cubicBezTo>
                  <a:cubicBezTo>
                    <a:pt x="423863" y="7636"/>
                    <a:pt x="391227" y="-1233"/>
                    <a:pt x="358205" y="138"/>
                  </a:cubicBezTo>
                  <a:cubicBezTo>
                    <a:pt x="308368" y="138"/>
                    <a:pt x="265665" y="17099"/>
                    <a:pt x="250291" y="40585"/>
                  </a:cubicBezTo>
                  <a:cubicBezTo>
                    <a:pt x="232275" y="35520"/>
                    <a:pt x="213642" y="32987"/>
                    <a:pt x="194927" y="33058"/>
                  </a:cubicBezTo>
                  <a:cubicBezTo>
                    <a:pt x="132330" y="33058"/>
                    <a:pt x="81589" y="59352"/>
                    <a:pt x="81589" y="91769"/>
                  </a:cubicBezTo>
                  <a:cubicBezTo>
                    <a:pt x="82544" y="105330"/>
                    <a:pt x="89992" y="117591"/>
                    <a:pt x="101584" y="124689"/>
                  </a:cubicBezTo>
                  <a:cubicBezTo>
                    <a:pt x="42603" y="132717"/>
                    <a:pt x="0" y="159915"/>
                    <a:pt x="0" y="192836"/>
                  </a:cubicBezTo>
                  <a:cubicBezTo>
                    <a:pt x="0" y="231876"/>
                    <a:pt x="60790" y="263290"/>
                    <a:pt x="136048" y="263290"/>
                  </a:cubicBezTo>
                  <a:cubicBezTo>
                    <a:pt x="146899" y="263290"/>
                    <a:pt x="157852" y="262387"/>
                    <a:pt x="168704" y="261382"/>
                  </a:cubicBezTo>
                  <a:cubicBezTo>
                    <a:pt x="212210" y="271722"/>
                    <a:pt x="308368" y="301829"/>
                    <a:pt x="312889" y="336053"/>
                  </a:cubicBezTo>
                  <a:lnTo>
                    <a:pt x="310655" y="439336"/>
                  </a:lnTo>
                  <a:cubicBezTo>
                    <a:pt x="333663" y="432399"/>
                    <a:pt x="357543" y="428782"/>
                    <a:pt x="381573" y="428595"/>
                  </a:cubicBezTo>
                  <a:lnTo>
                    <a:pt x="381593" y="428595"/>
                  </a:lnTo>
                  <a:cubicBezTo>
                    <a:pt x="386381" y="428595"/>
                    <a:pt x="391114" y="428810"/>
                    <a:pt x="395817" y="429119"/>
                  </a:cubicBezTo>
                  <a:lnTo>
                    <a:pt x="393674" y="322906"/>
                  </a:lnTo>
                  <a:cubicBezTo>
                    <a:pt x="393674" y="322404"/>
                    <a:pt x="394579" y="322002"/>
                    <a:pt x="394579" y="322002"/>
                  </a:cubicBezTo>
                  <a:cubicBezTo>
                    <a:pt x="401814" y="305041"/>
                    <a:pt x="445320" y="293801"/>
                    <a:pt x="491641" y="282059"/>
                  </a:cubicBezTo>
                  <a:cubicBezTo>
                    <a:pt x="537860" y="270316"/>
                    <a:pt x="592320" y="256165"/>
                    <a:pt x="609501" y="231776"/>
                  </a:cubicBezTo>
                  <a:cubicBezTo>
                    <a:pt x="621172" y="233909"/>
                    <a:pt x="633007" y="235017"/>
                    <a:pt x="644870" y="235089"/>
                  </a:cubicBezTo>
                  <a:cubicBezTo>
                    <a:pt x="704755" y="235089"/>
                    <a:pt x="753688" y="209697"/>
                    <a:pt x="753688" y="178685"/>
                  </a:cubicBezTo>
                  <a:cubicBezTo>
                    <a:pt x="752684" y="154699"/>
                    <a:pt x="723645" y="134023"/>
                    <a:pt x="682851" y="126094"/>
                  </a:cubicBezTo>
                  <a:close/>
                  <a:moveTo>
                    <a:pt x="219445" y="248236"/>
                  </a:moveTo>
                  <a:cubicBezTo>
                    <a:pt x="234262" y="242437"/>
                    <a:pt x="247810" y="233813"/>
                    <a:pt x="259335" y="222844"/>
                  </a:cubicBezTo>
                  <a:cubicBezTo>
                    <a:pt x="267702" y="224941"/>
                    <a:pt x="276193" y="226517"/>
                    <a:pt x="284756" y="227562"/>
                  </a:cubicBezTo>
                  <a:cubicBezTo>
                    <a:pt x="302362" y="241609"/>
                    <a:pt x="312698" y="262846"/>
                    <a:pt x="312890" y="285370"/>
                  </a:cubicBezTo>
                  <a:cubicBezTo>
                    <a:pt x="282962" y="270119"/>
                    <a:pt x="251678" y="257687"/>
                    <a:pt x="219445" y="248236"/>
                  </a:cubicBezTo>
                  <a:close/>
                  <a:moveTo>
                    <a:pt x="356397" y="269413"/>
                  </a:moveTo>
                  <a:cubicBezTo>
                    <a:pt x="353124" y="254982"/>
                    <a:pt x="346594" y="241490"/>
                    <a:pt x="337306" y="229971"/>
                  </a:cubicBezTo>
                  <a:cubicBezTo>
                    <a:pt x="358226" y="228804"/>
                    <a:pt x="378935" y="225166"/>
                    <a:pt x="399000" y="219130"/>
                  </a:cubicBezTo>
                  <a:cubicBezTo>
                    <a:pt x="382402" y="233703"/>
                    <a:pt x="368046" y="250646"/>
                    <a:pt x="356397" y="269413"/>
                  </a:cubicBezTo>
                  <a:close/>
                  <a:moveTo>
                    <a:pt x="470641" y="260982"/>
                  </a:moveTo>
                  <a:cubicBezTo>
                    <a:pt x="445152" y="266892"/>
                    <a:pt x="420024" y="274264"/>
                    <a:pt x="395383" y="283062"/>
                  </a:cubicBezTo>
                  <a:cubicBezTo>
                    <a:pt x="411729" y="255323"/>
                    <a:pt x="434038" y="231566"/>
                    <a:pt x="460694" y="213510"/>
                  </a:cubicBezTo>
                  <a:cubicBezTo>
                    <a:pt x="486204" y="221553"/>
                    <a:pt x="512823" y="225516"/>
                    <a:pt x="539569" y="225253"/>
                  </a:cubicBezTo>
                  <a:cubicBezTo>
                    <a:pt x="548062" y="225258"/>
                    <a:pt x="556548" y="224788"/>
                    <a:pt x="564990" y="223848"/>
                  </a:cubicBezTo>
                  <a:cubicBezTo>
                    <a:pt x="554942" y="238400"/>
                    <a:pt x="519575" y="248236"/>
                    <a:pt x="470641" y="26098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F5B8A9-717A-BC34-E2D6-72B78710533E}"/>
                </a:ext>
              </a:extLst>
            </p:cNvPr>
            <p:cNvSpPr/>
            <p:nvPr/>
          </p:nvSpPr>
          <p:spPr>
            <a:xfrm>
              <a:off x="10076419" y="2032848"/>
              <a:ext cx="943080" cy="478865"/>
            </a:xfrm>
            <a:custGeom>
              <a:avLst/>
              <a:gdLst>
                <a:gd name="connsiteX0" fmla="*/ 10 w 943080"/>
                <a:gd name="connsiteY0" fmla="*/ 478866 h 478865"/>
                <a:gd name="connsiteX1" fmla="*/ 943080 w 943080"/>
                <a:gd name="connsiteY1" fmla="*/ 478866 h 478865"/>
                <a:gd name="connsiteX2" fmla="*/ 943080 w 943080"/>
                <a:gd name="connsiteY2" fmla="*/ 329662 h 478865"/>
                <a:gd name="connsiteX3" fmla="*/ 919943 w 943080"/>
                <a:gd name="connsiteY3" fmla="*/ 315753 h 478865"/>
                <a:gd name="connsiteX4" fmla="*/ 676293 w 943080"/>
                <a:gd name="connsiteY4" fmla="*/ 269962 h 478865"/>
                <a:gd name="connsiteX5" fmla="*/ 678573 w 943080"/>
                <a:gd name="connsiteY5" fmla="*/ 254478 h 478865"/>
                <a:gd name="connsiteX6" fmla="*/ 661409 w 943080"/>
                <a:gd name="connsiteY6" fmla="*/ 271222 h 478865"/>
                <a:gd name="connsiteX7" fmla="*/ 657853 w 943080"/>
                <a:gd name="connsiteY7" fmla="*/ 275170 h 478865"/>
                <a:gd name="connsiteX8" fmla="*/ 624866 w 943080"/>
                <a:gd name="connsiteY8" fmla="*/ 322858 h 478865"/>
                <a:gd name="connsiteX9" fmla="*/ 601121 w 943080"/>
                <a:gd name="connsiteY9" fmla="*/ 389417 h 478865"/>
                <a:gd name="connsiteX10" fmla="*/ 591785 w 943080"/>
                <a:gd name="connsiteY10" fmla="*/ 307213 h 478865"/>
                <a:gd name="connsiteX11" fmla="*/ 634207 w 943080"/>
                <a:gd name="connsiteY11" fmla="*/ 249230 h 478865"/>
                <a:gd name="connsiteX12" fmla="*/ 656803 w 943080"/>
                <a:gd name="connsiteY12" fmla="*/ 174018 h 478865"/>
                <a:gd name="connsiteX13" fmla="*/ 609260 w 943080"/>
                <a:gd name="connsiteY13" fmla="*/ 234552 h 478865"/>
                <a:gd name="connsiteX14" fmla="*/ 590370 w 943080"/>
                <a:gd name="connsiteY14" fmla="*/ 285027 h 478865"/>
                <a:gd name="connsiteX15" fmla="*/ 588985 w 943080"/>
                <a:gd name="connsiteY15" fmla="*/ 247832 h 478865"/>
                <a:gd name="connsiteX16" fmla="*/ 590146 w 943080"/>
                <a:gd name="connsiteY16" fmla="*/ 197413 h 478865"/>
                <a:gd name="connsiteX17" fmla="*/ 573897 w 943080"/>
                <a:gd name="connsiteY17" fmla="*/ 89283 h 478865"/>
                <a:gd name="connsiteX18" fmla="*/ 557445 w 943080"/>
                <a:gd name="connsiteY18" fmla="*/ 195077 h 478865"/>
                <a:gd name="connsiteX19" fmla="*/ 558233 w 943080"/>
                <a:gd name="connsiteY19" fmla="*/ 248358 h 478865"/>
                <a:gd name="connsiteX20" fmla="*/ 559542 w 943080"/>
                <a:gd name="connsiteY20" fmla="*/ 284733 h 478865"/>
                <a:gd name="connsiteX21" fmla="*/ 530465 w 943080"/>
                <a:gd name="connsiteY21" fmla="*/ 239668 h 478865"/>
                <a:gd name="connsiteX22" fmla="*/ 471132 w 943080"/>
                <a:gd name="connsiteY22" fmla="*/ 190636 h 478865"/>
                <a:gd name="connsiteX23" fmla="*/ 509211 w 943080"/>
                <a:gd name="connsiteY23" fmla="*/ 259317 h 478865"/>
                <a:gd name="connsiteX24" fmla="*/ 560774 w 943080"/>
                <a:gd name="connsiteY24" fmla="*/ 305421 h 478865"/>
                <a:gd name="connsiteX25" fmla="*/ 569219 w 943080"/>
                <a:gd name="connsiteY25" fmla="*/ 384851 h 478865"/>
                <a:gd name="connsiteX26" fmla="*/ 534002 w 943080"/>
                <a:gd name="connsiteY26" fmla="*/ 329274 h 478865"/>
                <a:gd name="connsiteX27" fmla="*/ 466978 w 943080"/>
                <a:gd name="connsiteY27" fmla="*/ 273887 h 478865"/>
                <a:gd name="connsiteX28" fmla="*/ 485063 w 943080"/>
                <a:gd name="connsiteY28" fmla="*/ 314469 h 478865"/>
                <a:gd name="connsiteX29" fmla="*/ 431063 w 943080"/>
                <a:gd name="connsiteY29" fmla="*/ 358270 h 478865"/>
                <a:gd name="connsiteX30" fmla="*/ 407332 w 943080"/>
                <a:gd name="connsiteY30" fmla="*/ 391631 h 478865"/>
                <a:gd name="connsiteX31" fmla="*/ 403810 w 943080"/>
                <a:gd name="connsiteY31" fmla="*/ 392102 h 478865"/>
                <a:gd name="connsiteX32" fmla="*/ 409123 w 943080"/>
                <a:gd name="connsiteY32" fmla="*/ 366278 h 478865"/>
                <a:gd name="connsiteX33" fmla="*/ 421477 w 943080"/>
                <a:gd name="connsiteY33" fmla="*/ 318636 h 478865"/>
                <a:gd name="connsiteX34" fmla="*/ 430947 w 943080"/>
                <a:gd name="connsiteY34" fmla="*/ 212309 h 478865"/>
                <a:gd name="connsiteX35" fmla="*/ 390991 w 943080"/>
                <a:gd name="connsiteY35" fmla="*/ 308892 h 478865"/>
                <a:gd name="connsiteX36" fmla="*/ 379122 w 943080"/>
                <a:gd name="connsiteY36" fmla="*/ 359540 h 478865"/>
                <a:gd name="connsiteX37" fmla="*/ 372138 w 943080"/>
                <a:gd name="connsiteY37" fmla="*/ 393568 h 478865"/>
                <a:gd name="connsiteX38" fmla="*/ 355132 w 943080"/>
                <a:gd name="connsiteY38" fmla="*/ 344986 h 478865"/>
                <a:gd name="connsiteX39" fmla="*/ 310632 w 943080"/>
                <a:gd name="connsiteY39" fmla="*/ 285260 h 478865"/>
                <a:gd name="connsiteX40" fmla="*/ 345419 w 943080"/>
                <a:gd name="connsiteY40" fmla="*/ 239615 h 478865"/>
                <a:gd name="connsiteX41" fmla="*/ 333337 w 943080"/>
                <a:gd name="connsiteY41" fmla="*/ 206597 h 478865"/>
                <a:gd name="connsiteX42" fmla="*/ 371986 w 943080"/>
                <a:gd name="connsiteY42" fmla="*/ 211008 h 478865"/>
                <a:gd name="connsiteX43" fmla="*/ 440440 w 943080"/>
                <a:gd name="connsiteY43" fmla="*/ 154881 h 478865"/>
                <a:gd name="connsiteX44" fmla="*/ 102093 w 943080"/>
                <a:gd name="connsiteY44" fmla="*/ 371063 h 478865"/>
                <a:gd name="connsiteX45" fmla="*/ 83740 w 943080"/>
                <a:gd name="connsiteY45" fmla="*/ 437857 h 478865"/>
                <a:gd name="connsiteX46" fmla="*/ 52617 w 943080"/>
                <a:gd name="connsiteY46" fmla="*/ 437857 h 478865"/>
                <a:gd name="connsiteX47" fmla="*/ 73406 w 943080"/>
                <a:gd name="connsiteY47" fmla="*/ 359984 h 478865"/>
                <a:gd name="connsiteX48" fmla="*/ 102992 w 943080"/>
                <a:gd name="connsiteY48" fmla="*/ 299753 h 478865"/>
                <a:gd name="connsiteX49" fmla="*/ 0 w 943080"/>
                <a:gd name="connsiteY49" fmla="*/ 0 h 478865"/>
                <a:gd name="connsiteX50" fmla="*/ 750900 w 943080"/>
                <a:gd name="connsiteY50" fmla="*/ 402980 h 478865"/>
                <a:gd name="connsiteX51" fmla="*/ 730602 w 943080"/>
                <a:gd name="connsiteY51" fmla="*/ 413721 h 478865"/>
                <a:gd name="connsiteX52" fmla="*/ 677004 w 943080"/>
                <a:gd name="connsiteY52" fmla="*/ 417040 h 478865"/>
                <a:gd name="connsiteX53" fmla="*/ 705069 w 943080"/>
                <a:gd name="connsiteY53" fmla="*/ 352046 h 478865"/>
                <a:gd name="connsiteX54" fmla="*/ 750900 w 943080"/>
                <a:gd name="connsiteY54" fmla="*/ 402980 h 478865"/>
                <a:gd name="connsiteX55" fmla="*/ 653048 w 943080"/>
                <a:gd name="connsiteY55" fmla="*/ 339438 h 478865"/>
                <a:gd name="connsiteX56" fmla="*/ 669530 w 943080"/>
                <a:gd name="connsiteY56" fmla="*/ 297999 h 478865"/>
                <a:gd name="connsiteX57" fmla="*/ 701450 w 943080"/>
                <a:gd name="connsiteY57" fmla="*/ 347265 h 478865"/>
                <a:gd name="connsiteX58" fmla="*/ 646072 w 943080"/>
                <a:gd name="connsiteY58" fmla="*/ 404867 h 478865"/>
                <a:gd name="connsiteX59" fmla="*/ 636686 w 943080"/>
                <a:gd name="connsiteY59" fmla="*/ 420135 h 478865"/>
                <a:gd name="connsiteX60" fmla="*/ 605437 w 943080"/>
                <a:gd name="connsiteY60" fmla="*/ 415379 h 478865"/>
                <a:gd name="connsiteX61" fmla="*/ 603841 w 943080"/>
                <a:gd name="connsiteY61" fmla="*/ 406264 h 478865"/>
                <a:gd name="connsiteX62" fmla="*/ 653048 w 943080"/>
                <a:gd name="connsiteY62" fmla="*/ 339438 h 478865"/>
                <a:gd name="connsiteX63" fmla="*/ 451354 w 943080"/>
                <a:gd name="connsiteY63" fmla="*/ 377937 h 478865"/>
                <a:gd name="connsiteX64" fmla="*/ 487440 w 943080"/>
                <a:gd name="connsiteY64" fmla="*/ 318702 h 478865"/>
                <a:gd name="connsiteX65" fmla="*/ 509993 w 943080"/>
                <a:gd name="connsiteY65" fmla="*/ 351470 h 478865"/>
                <a:gd name="connsiteX66" fmla="*/ 572554 w 943080"/>
                <a:gd name="connsiteY66" fmla="*/ 406473 h 478865"/>
                <a:gd name="connsiteX67" fmla="*/ 573794 w 943080"/>
                <a:gd name="connsiteY67" fmla="*/ 413755 h 478865"/>
                <a:gd name="connsiteX68" fmla="*/ 571560 w 943080"/>
                <a:gd name="connsiteY68" fmla="*/ 413717 h 478865"/>
                <a:gd name="connsiteX69" fmla="*/ 568759 w 943080"/>
                <a:gd name="connsiteY69" fmla="*/ 413766 h 478865"/>
                <a:gd name="connsiteX70" fmla="*/ 454883 w 943080"/>
                <a:gd name="connsiteY70" fmla="*/ 388257 h 478865"/>
                <a:gd name="connsiteX71" fmla="*/ 441261 w 943080"/>
                <a:gd name="connsiteY71" fmla="*/ 388606 h 478865"/>
                <a:gd name="connsiteX72" fmla="*/ 451354 w 943080"/>
                <a:gd name="connsiteY72" fmla="*/ 377937 h 478865"/>
                <a:gd name="connsiteX73" fmla="*/ 245424 w 943080"/>
                <a:gd name="connsiteY73" fmla="*/ 301696 h 478865"/>
                <a:gd name="connsiteX74" fmla="*/ 287810 w 943080"/>
                <a:gd name="connsiteY74" fmla="*/ 321777 h 478865"/>
                <a:gd name="connsiteX75" fmla="*/ 310212 w 943080"/>
                <a:gd name="connsiteY75" fmla="*/ 285887 h 478865"/>
                <a:gd name="connsiteX76" fmla="*/ 330446 w 943080"/>
                <a:gd name="connsiteY76" fmla="*/ 358734 h 478865"/>
                <a:gd name="connsiteX77" fmla="*/ 359649 w 943080"/>
                <a:gd name="connsiteY77" fmla="*/ 403641 h 478865"/>
                <a:gd name="connsiteX78" fmla="*/ 341070 w 943080"/>
                <a:gd name="connsiteY78" fmla="*/ 413721 h 478865"/>
                <a:gd name="connsiteX79" fmla="*/ 328493 w 943080"/>
                <a:gd name="connsiteY79" fmla="*/ 413721 h 478865"/>
                <a:gd name="connsiteX80" fmla="*/ 287025 w 943080"/>
                <a:gd name="connsiteY80" fmla="*/ 362834 h 478865"/>
                <a:gd name="connsiteX81" fmla="*/ 297821 w 943080"/>
                <a:gd name="connsiteY81" fmla="*/ 415700 h 478865"/>
                <a:gd name="connsiteX82" fmla="*/ 243568 w 943080"/>
                <a:gd name="connsiteY82" fmla="*/ 428326 h 478865"/>
                <a:gd name="connsiteX83" fmla="*/ 250028 w 943080"/>
                <a:gd name="connsiteY83" fmla="*/ 406480 h 478865"/>
                <a:gd name="connsiteX84" fmla="*/ 259194 w 943080"/>
                <a:gd name="connsiteY84" fmla="*/ 371554 h 47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43080" h="478865">
                  <a:moveTo>
                    <a:pt x="10" y="478866"/>
                  </a:moveTo>
                  <a:lnTo>
                    <a:pt x="943080" y="478866"/>
                  </a:lnTo>
                  <a:lnTo>
                    <a:pt x="943080" y="329662"/>
                  </a:lnTo>
                  <a:cubicBezTo>
                    <a:pt x="935522" y="324791"/>
                    <a:pt x="927856" y="320080"/>
                    <a:pt x="919943" y="315753"/>
                  </a:cubicBezTo>
                  <a:cubicBezTo>
                    <a:pt x="826939" y="266190"/>
                    <a:pt x="719799" y="267063"/>
                    <a:pt x="676293" y="269962"/>
                  </a:cubicBezTo>
                  <a:cubicBezTo>
                    <a:pt x="678053" y="260392"/>
                    <a:pt x="678573" y="254478"/>
                    <a:pt x="678573" y="254478"/>
                  </a:cubicBezTo>
                  <a:cubicBezTo>
                    <a:pt x="672515" y="259703"/>
                    <a:pt x="666782" y="265295"/>
                    <a:pt x="661409" y="271222"/>
                  </a:cubicBezTo>
                  <a:lnTo>
                    <a:pt x="657853" y="275170"/>
                  </a:lnTo>
                  <a:cubicBezTo>
                    <a:pt x="644957" y="289664"/>
                    <a:pt x="633880" y="305679"/>
                    <a:pt x="624866" y="322858"/>
                  </a:cubicBezTo>
                  <a:cubicBezTo>
                    <a:pt x="614349" y="344029"/>
                    <a:pt x="606378" y="366370"/>
                    <a:pt x="601121" y="389417"/>
                  </a:cubicBezTo>
                  <a:cubicBezTo>
                    <a:pt x="597433" y="365409"/>
                    <a:pt x="594069" y="337718"/>
                    <a:pt x="591785" y="307213"/>
                  </a:cubicBezTo>
                  <a:cubicBezTo>
                    <a:pt x="608502" y="289909"/>
                    <a:pt x="622775" y="270400"/>
                    <a:pt x="634207" y="249230"/>
                  </a:cubicBezTo>
                  <a:cubicBezTo>
                    <a:pt x="646066" y="225668"/>
                    <a:pt x="653713" y="200214"/>
                    <a:pt x="656803" y="174018"/>
                  </a:cubicBezTo>
                  <a:cubicBezTo>
                    <a:pt x="637397" y="191128"/>
                    <a:pt x="621285" y="211643"/>
                    <a:pt x="609260" y="234552"/>
                  </a:cubicBezTo>
                  <a:cubicBezTo>
                    <a:pt x="601191" y="250659"/>
                    <a:pt x="594859" y="267579"/>
                    <a:pt x="590370" y="285027"/>
                  </a:cubicBezTo>
                  <a:cubicBezTo>
                    <a:pt x="589722" y="272940"/>
                    <a:pt x="589203" y="260606"/>
                    <a:pt x="588985" y="247832"/>
                  </a:cubicBezTo>
                  <a:lnTo>
                    <a:pt x="590146" y="197413"/>
                  </a:lnTo>
                  <a:cubicBezTo>
                    <a:pt x="589933" y="160778"/>
                    <a:pt x="584461" y="124362"/>
                    <a:pt x="573897" y="89283"/>
                  </a:cubicBezTo>
                  <a:cubicBezTo>
                    <a:pt x="563135" y="123522"/>
                    <a:pt x="557588" y="159187"/>
                    <a:pt x="557445" y="195077"/>
                  </a:cubicBezTo>
                  <a:lnTo>
                    <a:pt x="558233" y="248358"/>
                  </a:lnTo>
                  <a:cubicBezTo>
                    <a:pt x="558446" y="260854"/>
                    <a:pt x="558937" y="272907"/>
                    <a:pt x="559542" y="284733"/>
                  </a:cubicBezTo>
                  <a:cubicBezTo>
                    <a:pt x="551469" y="268726"/>
                    <a:pt x="541723" y="253620"/>
                    <a:pt x="530465" y="239668"/>
                  </a:cubicBezTo>
                  <a:cubicBezTo>
                    <a:pt x="513841" y="219842"/>
                    <a:pt x="493733" y="203226"/>
                    <a:pt x="471132" y="190636"/>
                  </a:cubicBezTo>
                  <a:cubicBezTo>
                    <a:pt x="479723" y="215575"/>
                    <a:pt x="492611" y="238819"/>
                    <a:pt x="509211" y="259317"/>
                  </a:cubicBezTo>
                  <a:cubicBezTo>
                    <a:pt x="524280" y="276902"/>
                    <a:pt x="541619" y="292406"/>
                    <a:pt x="560774" y="305421"/>
                  </a:cubicBezTo>
                  <a:cubicBezTo>
                    <a:pt x="562819" y="334582"/>
                    <a:pt x="565828" y="361316"/>
                    <a:pt x="569219" y="384851"/>
                  </a:cubicBezTo>
                  <a:cubicBezTo>
                    <a:pt x="559601" y="365063"/>
                    <a:pt x="547788" y="346420"/>
                    <a:pt x="534002" y="329274"/>
                  </a:cubicBezTo>
                  <a:cubicBezTo>
                    <a:pt x="515224" y="306879"/>
                    <a:pt x="492509" y="288108"/>
                    <a:pt x="466978" y="273887"/>
                  </a:cubicBezTo>
                  <a:cubicBezTo>
                    <a:pt x="471770" y="287933"/>
                    <a:pt x="477822" y="301516"/>
                    <a:pt x="485063" y="314469"/>
                  </a:cubicBezTo>
                  <a:cubicBezTo>
                    <a:pt x="464761" y="325977"/>
                    <a:pt x="446514" y="340779"/>
                    <a:pt x="431063" y="358270"/>
                  </a:cubicBezTo>
                  <a:cubicBezTo>
                    <a:pt x="422187" y="368671"/>
                    <a:pt x="414246" y="379834"/>
                    <a:pt x="407332" y="391631"/>
                  </a:cubicBezTo>
                  <a:cubicBezTo>
                    <a:pt x="406171" y="391799"/>
                    <a:pt x="404952" y="391924"/>
                    <a:pt x="403810" y="392102"/>
                  </a:cubicBezTo>
                  <a:cubicBezTo>
                    <a:pt x="405484" y="383589"/>
                    <a:pt x="407149" y="375073"/>
                    <a:pt x="409123" y="366278"/>
                  </a:cubicBezTo>
                  <a:lnTo>
                    <a:pt x="421477" y="318636"/>
                  </a:lnTo>
                  <a:cubicBezTo>
                    <a:pt x="429706" y="283830"/>
                    <a:pt x="432895" y="248022"/>
                    <a:pt x="430947" y="212309"/>
                  </a:cubicBezTo>
                  <a:cubicBezTo>
                    <a:pt x="412856" y="242315"/>
                    <a:pt x="399386" y="274873"/>
                    <a:pt x="390991" y="308892"/>
                  </a:cubicBezTo>
                  <a:lnTo>
                    <a:pt x="379122" y="359540"/>
                  </a:lnTo>
                  <a:cubicBezTo>
                    <a:pt x="376510" y="371170"/>
                    <a:pt x="374249" y="382457"/>
                    <a:pt x="372138" y="393568"/>
                  </a:cubicBezTo>
                  <a:cubicBezTo>
                    <a:pt x="368179" y="376824"/>
                    <a:pt x="362480" y="360542"/>
                    <a:pt x="355132" y="344986"/>
                  </a:cubicBezTo>
                  <a:cubicBezTo>
                    <a:pt x="344010" y="322563"/>
                    <a:pt x="328936" y="302331"/>
                    <a:pt x="310632" y="285260"/>
                  </a:cubicBezTo>
                  <a:cubicBezTo>
                    <a:pt x="321370" y="269409"/>
                    <a:pt x="332983" y="254170"/>
                    <a:pt x="345419" y="239615"/>
                  </a:cubicBezTo>
                  <a:lnTo>
                    <a:pt x="333337" y="206597"/>
                  </a:lnTo>
                  <a:lnTo>
                    <a:pt x="371986" y="211008"/>
                  </a:lnTo>
                  <a:cubicBezTo>
                    <a:pt x="392655" y="189822"/>
                    <a:pt x="415614" y="170997"/>
                    <a:pt x="440440" y="154881"/>
                  </a:cubicBezTo>
                  <a:cubicBezTo>
                    <a:pt x="323813" y="117439"/>
                    <a:pt x="162649" y="214223"/>
                    <a:pt x="102093" y="371063"/>
                  </a:cubicBezTo>
                  <a:cubicBezTo>
                    <a:pt x="93775" y="392664"/>
                    <a:pt x="87627" y="415038"/>
                    <a:pt x="83740" y="437857"/>
                  </a:cubicBezTo>
                  <a:lnTo>
                    <a:pt x="52617" y="437857"/>
                  </a:lnTo>
                  <a:cubicBezTo>
                    <a:pt x="56743" y="411231"/>
                    <a:pt x="63712" y="385124"/>
                    <a:pt x="73406" y="359984"/>
                  </a:cubicBezTo>
                  <a:cubicBezTo>
                    <a:pt x="81569" y="339116"/>
                    <a:pt x="91466" y="318969"/>
                    <a:pt x="102992" y="299753"/>
                  </a:cubicBezTo>
                  <a:cubicBezTo>
                    <a:pt x="102938" y="192898"/>
                    <a:pt x="67567" y="81942"/>
                    <a:pt x="0" y="0"/>
                  </a:cubicBezTo>
                  <a:close/>
                  <a:moveTo>
                    <a:pt x="750900" y="402980"/>
                  </a:moveTo>
                  <a:cubicBezTo>
                    <a:pt x="743689" y="405645"/>
                    <a:pt x="736863" y="409257"/>
                    <a:pt x="730602" y="413721"/>
                  </a:cubicBezTo>
                  <a:cubicBezTo>
                    <a:pt x="712675" y="413359"/>
                    <a:pt x="694750" y="414469"/>
                    <a:pt x="677004" y="417040"/>
                  </a:cubicBezTo>
                  <a:cubicBezTo>
                    <a:pt x="689264" y="396748"/>
                    <a:pt x="698705" y="374883"/>
                    <a:pt x="705069" y="352046"/>
                  </a:cubicBezTo>
                  <a:cubicBezTo>
                    <a:pt x="718940" y="370239"/>
                    <a:pt x="734268" y="387272"/>
                    <a:pt x="750900" y="402980"/>
                  </a:cubicBezTo>
                  <a:close/>
                  <a:moveTo>
                    <a:pt x="653048" y="339438"/>
                  </a:moveTo>
                  <a:cubicBezTo>
                    <a:pt x="659823" y="326170"/>
                    <a:pt x="665341" y="312297"/>
                    <a:pt x="669530" y="297999"/>
                  </a:cubicBezTo>
                  <a:cubicBezTo>
                    <a:pt x="679080" y="315102"/>
                    <a:pt x="689744" y="331559"/>
                    <a:pt x="701450" y="347265"/>
                  </a:cubicBezTo>
                  <a:cubicBezTo>
                    <a:pt x="679954" y="363295"/>
                    <a:pt x="661244" y="382755"/>
                    <a:pt x="646072" y="404867"/>
                  </a:cubicBezTo>
                  <a:cubicBezTo>
                    <a:pt x="642707" y="409863"/>
                    <a:pt x="639594" y="414993"/>
                    <a:pt x="636686" y="420135"/>
                  </a:cubicBezTo>
                  <a:cubicBezTo>
                    <a:pt x="626366" y="417968"/>
                    <a:pt x="615934" y="416379"/>
                    <a:pt x="605437" y="415379"/>
                  </a:cubicBezTo>
                  <a:cubicBezTo>
                    <a:pt x="604905" y="412418"/>
                    <a:pt x="604373" y="409380"/>
                    <a:pt x="603841" y="406264"/>
                  </a:cubicBezTo>
                  <a:cubicBezTo>
                    <a:pt x="623268" y="386385"/>
                    <a:pt x="639830" y="363892"/>
                    <a:pt x="653048" y="339438"/>
                  </a:cubicBezTo>
                  <a:close/>
                  <a:moveTo>
                    <a:pt x="451354" y="377937"/>
                  </a:moveTo>
                  <a:cubicBezTo>
                    <a:pt x="466404" y="360200"/>
                    <a:pt x="478581" y="340212"/>
                    <a:pt x="487440" y="318702"/>
                  </a:cubicBezTo>
                  <a:cubicBezTo>
                    <a:pt x="494020" y="330242"/>
                    <a:pt x="501565" y="341204"/>
                    <a:pt x="509993" y="351470"/>
                  </a:cubicBezTo>
                  <a:cubicBezTo>
                    <a:pt x="528182" y="372630"/>
                    <a:pt x="549240" y="391144"/>
                    <a:pt x="572554" y="406473"/>
                  </a:cubicBezTo>
                  <a:cubicBezTo>
                    <a:pt x="572965" y="408961"/>
                    <a:pt x="573379" y="411359"/>
                    <a:pt x="573794" y="413755"/>
                  </a:cubicBezTo>
                  <a:cubicBezTo>
                    <a:pt x="573042" y="413752"/>
                    <a:pt x="572313" y="413717"/>
                    <a:pt x="571560" y="413717"/>
                  </a:cubicBezTo>
                  <a:cubicBezTo>
                    <a:pt x="570606" y="413717"/>
                    <a:pt x="569705" y="413759"/>
                    <a:pt x="568759" y="413766"/>
                  </a:cubicBezTo>
                  <a:cubicBezTo>
                    <a:pt x="548872" y="398720"/>
                    <a:pt x="505423" y="388257"/>
                    <a:pt x="454883" y="388257"/>
                  </a:cubicBezTo>
                  <a:cubicBezTo>
                    <a:pt x="450253" y="388257"/>
                    <a:pt x="445759" y="388436"/>
                    <a:pt x="441261" y="388606"/>
                  </a:cubicBezTo>
                  <a:cubicBezTo>
                    <a:pt x="444698" y="385202"/>
                    <a:pt x="448100" y="381683"/>
                    <a:pt x="451354" y="377937"/>
                  </a:cubicBezTo>
                  <a:close/>
                  <a:moveTo>
                    <a:pt x="245424" y="301696"/>
                  </a:moveTo>
                  <a:lnTo>
                    <a:pt x="287810" y="321777"/>
                  </a:lnTo>
                  <a:cubicBezTo>
                    <a:pt x="295011" y="308973"/>
                    <a:pt x="302560" y="297159"/>
                    <a:pt x="310212" y="285887"/>
                  </a:cubicBezTo>
                  <a:cubicBezTo>
                    <a:pt x="312736" y="311149"/>
                    <a:pt x="319579" y="335789"/>
                    <a:pt x="330446" y="358734"/>
                  </a:cubicBezTo>
                  <a:cubicBezTo>
                    <a:pt x="338483" y="374740"/>
                    <a:pt x="348277" y="389803"/>
                    <a:pt x="359649" y="403641"/>
                  </a:cubicBezTo>
                  <a:cubicBezTo>
                    <a:pt x="353055" y="406204"/>
                    <a:pt x="346813" y="409590"/>
                    <a:pt x="341070" y="413721"/>
                  </a:cubicBezTo>
                  <a:cubicBezTo>
                    <a:pt x="336826" y="413646"/>
                    <a:pt x="332634" y="413646"/>
                    <a:pt x="328493" y="413721"/>
                  </a:cubicBezTo>
                  <a:cubicBezTo>
                    <a:pt x="317138" y="394889"/>
                    <a:pt x="303178" y="377756"/>
                    <a:pt x="287025" y="362834"/>
                  </a:cubicBezTo>
                  <a:cubicBezTo>
                    <a:pt x="288672" y="380800"/>
                    <a:pt x="292292" y="398529"/>
                    <a:pt x="297821" y="415700"/>
                  </a:cubicBezTo>
                  <a:cubicBezTo>
                    <a:pt x="279250" y="417444"/>
                    <a:pt x="261000" y="421691"/>
                    <a:pt x="243568" y="428326"/>
                  </a:cubicBezTo>
                  <a:cubicBezTo>
                    <a:pt x="245608" y="420962"/>
                    <a:pt x="247628" y="413581"/>
                    <a:pt x="250028" y="406480"/>
                  </a:cubicBezTo>
                  <a:cubicBezTo>
                    <a:pt x="252898" y="397993"/>
                    <a:pt x="255994" y="379589"/>
                    <a:pt x="259194" y="371554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4F35242-227D-AACD-A655-030E3BF4C6C6}"/>
                </a:ext>
              </a:extLst>
            </p:cNvPr>
            <p:cNvSpPr/>
            <p:nvPr/>
          </p:nvSpPr>
          <p:spPr>
            <a:xfrm>
              <a:off x="10838842" y="1988971"/>
              <a:ext cx="180657" cy="203557"/>
            </a:xfrm>
            <a:custGeom>
              <a:avLst/>
              <a:gdLst>
                <a:gd name="connsiteX0" fmla="*/ 158838 w 180657"/>
                <a:gd name="connsiteY0" fmla="*/ 186328 h 203557"/>
                <a:gd name="connsiteX1" fmla="*/ 180657 w 180657"/>
                <a:gd name="connsiteY1" fmla="*/ 203558 h 203557"/>
                <a:gd name="connsiteX2" fmla="*/ 180657 w 180657"/>
                <a:gd name="connsiteY2" fmla="*/ 101470 h 203557"/>
                <a:gd name="connsiteX3" fmla="*/ 155280 w 180657"/>
                <a:gd name="connsiteY3" fmla="*/ 70269 h 203557"/>
                <a:gd name="connsiteX4" fmla="*/ 0 w 180657"/>
                <a:gd name="connsiteY4" fmla="*/ 250 h 203557"/>
                <a:gd name="connsiteX5" fmla="*/ 60657 w 180657"/>
                <a:gd name="connsiteY5" fmla="*/ 138878 h 203557"/>
                <a:gd name="connsiteX6" fmla="*/ 158838 w 180657"/>
                <a:gd name="connsiteY6" fmla="*/ 186328 h 20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657" h="203557">
                  <a:moveTo>
                    <a:pt x="158838" y="186328"/>
                  </a:moveTo>
                  <a:cubicBezTo>
                    <a:pt x="166350" y="191767"/>
                    <a:pt x="173599" y="197551"/>
                    <a:pt x="180657" y="203558"/>
                  </a:cubicBezTo>
                  <a:lnTo>
                    <a:pt x="180657" y="101470"/>
                  </a:lnTo>
                  <a:cubicBezTo>
                    <a:pt x="172614" y="90748"/>
                    <a:pt x="164277" y="80243"/>
                    <a:pt x="155280" y="70269"/>
                  </a:cubicBezTo>
                  <a:cubicBezTo>
                    <a:pt x="80662" y="-8002"/>
                    <a:pt x="0" y="250"/>
                    <a:pt x="0" y="250"/>
                  </a:cubicBezTo>
                  <a:cubicBezTo>
                    <a:pt x="15439" y="48407"/>
                    <a:pt x="35763" y="94859"/>
                    <a:pt x="60657" y="138878"/>
                  </a:cubicBezTo>
                  <a:cubicBezTo>
                    <a:pt x="95715" y="149328"/>
                    <a:pt x="128866" y="165349"/>
                    <a:pt x="158838" y="186328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11B57AF-D45C-D216-C10B-F2F866A36408}"/>
                </a:ext>
              </a:extLst>
            </p:cNvPr>
            <p:cNvSpPr/>
            <p:nvPr/>
          </p:nvSpPr>
          <p:spPr>
            <a:xfrm>
              <a:off x="10960271" y="1866729"/>
              <a:ext cx="59228" cy="180125"/>
            </a:xfrm>
            <a:custGeom>
              <a:avLst/>
              <a:gdLst>
                <a:gd name="connsiteX0" fmla="*/ 58390 w 59228"/>
                <a:gd name="connsiteY0" fmla="*/ 180125 h 180125"/>
                <a:gd name="connsiteX1" fmla="*/ 59229 w 59228"/>
                <a:gd name="connsiteY1" fmla="*/ 178093 h 180125"/>
                <a:gd name="connsiteX2" fmla="*/ 59229 w 59228"/>
                <a:gd name="connsiteY2" fmla="*/ 36231 h 180125"/>
                <a:gd name="connsiteX3" fmla="*/ 32428 w 59228"/>
                <a:gd name="connsiteY3" fmla="*/ 0 h 180125"/>
                <a:gd name="connsiteX4" fmla="*/ 0 w 59228"/>
                <a:gd name="connsiteY4" fmla="*/ 130481 h 180125"/>
                <a:gd name="connsiteX5" fmla="*/ 53603 w 59228"/>
                <a:gd name="connsiteY5" fmla="*/ 174594 h 180125"/>
                <a:gd name="connsiteX6" fmla="*/ 58390 w 59228"/>
                <a:gd name="connsiteY6" fmla="*/ 180125 h 18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28" h="180125">
                  <a:moveTo>
                    <a:pt x="58390" y="180125"/>
                  </a:moveTo>
                  <a:lnTo>
                    <a:pt x="59229" y="178093"/>
                  </a:lnTo>
                  <a:lnTo>
                    <a:pt x="59229" y="36231"/>
                  </a:lnTo>
                  <a:cubicBezTo>
                    <a:pt x="50969" y="23669"/>
                    <a:pt x="42021" y="11575"/>
                    <a:pt x="32428" y="0"/>
                  </a:cubicBezTo>
                  <a:cubicBezTo>
                    <a:pt x="14528" y="41417"/>
                    <a:pt x="3571" y="85502"/>
                    <a:pt x="0" y="130481"/>
                  </a:cubicBezTo>
                  <a:cubicBezTo>
                    <a:pt x="19677" y="142836"/>
                    <a:pt x="37691" y="157662"/>
                    <a:pt x="53603" y="174594"/>
                  </a:cubicBezTo>
                  <a:cubicBezTo>
                    <a:pt x="55271" y="176336"/>
                    <a:pt x="56699" y="178254"/>
                    <a:pt x="58390" y="180125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1E522E3-2A43-BBE0-1D34-E457AAEC7DCC}"/>
                </a:ext>
              </a:extLst>
            </p:cNvPr>
            <p:cNvSpPr/>
            <p:nvPr/>
          </p:nvSpPr>
          <p:spPr>
            <a:xfrm>
              <a:off x="10187906" y="2083190"/>
              <a:ext cx="169504" cy="206781"/>
            </a:xfrm>
            <a:custGeom>
              <a:avLst/>
              <a:gdLst>
                <a:gd name="connsiteX0" fmla="*/ 20516 w 169504"/>
                <a:gd name="connsiteY0" fmla="*/ 206782 h 206781"/>
                <a:gd name="connsiteX1" fmla="*/ 87126 w 169504"/>
                <a:gd name="connsiteY1" fmla="*/ 139032 h 206781"/>
                <a:gd name="connsiteX2" fmla="*/ 94944 w 169504"/>
                <a:gd name="connsiteY2" fmla="*/ 120600 h 206781"/>
                <a:gd name="connsiteX3" fmla="*/ 113937 w 169504"/>
                <a:gd name="connsiteY3" fmla="*/ 82487 h 206781"/>
                <a:gd name="connsiteX4" fmla="*/ 169504 w 169504"/>
                <a:gd name="connsiteY4" fmla="*/ 0 h 206781"/>
                <a:gd name="connsiteX5" fmla="*/ 0 w 169504"/>
                <a:gd name="connsiteY5" fmla="*/ 97464 h 206781"/>
                <a:gd name="connsiteX6" fmla="*/ 19852 w 169504"/>
                <a:gd name="connsiteY6" fmla="*/ 198430 h 206781"/>
                <a:gd name="connsiteX7" fmla="*/ 20516 w 169504"/>
                <a:gd name="connsiteY7" fmla="*/ 206782 h 2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04" h="206781">
                  <a:moveTo>
                    <a:pt x="20516" y="206782"/>
                  </a:moveTo>
                  <a:cubicBezTo>
                    <a:pt x="39984" y="181661"/>
                    <a:pt x="62341" y="158922"/>
                    <a:pt x="87126" y="139032"/>
                  </a:cubicBezTo>
                  <a:cubicBezTo>
                    <a:pt x="89686" y="132755"/>
                    <a:pt x="92269" y="126523"/>
                    <a:pt x="94944" y="120600"/>
                  </a:cubicBezTo>
                  <a:lnTo>
                    <a:pt x="113937" y="82487"/>
                  </a:lnTo>
                  <a:cubicBezTo>
                    <a:pt x="129587" y="53161"/>
                    <a:pt x="148207" y="25521"/>
                    <a:pt x="169504" y="0"/>
                  </a:cubicBezTo>
                  <a:cubicBezTo>
                    <a:pt x="106394" y="9425"/>
                    <a:pt x="47312" y="45641"/>
                    <a:pt x="0" y="97464"/>
                  </a:cubicBezTo>
                  <a:cubicBezTo>
                    <a:pt x="9845" y="130403"/>
                    <a:pt x="16493" y="164214"/>
                    <a:pt x="19852" y="198430"/>
                  </a:cubicBezTo>
                  <a:cubicBezTo>
                    <a:pt x="20125" y="201222"/>
                    <a:pt x="20286" y="203995"/>
                    <a:pt x="20516" y="20678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7300F066-AE52-E3C0-7EBB-6B5036F368D7}"/>
                </a:ext>
              </a:extLst>
            </p:cNvPr>
            <p:cNvSpPr/>
            <p:nvPr/>
          </p:nvSpPr>
          <p:spPr>
            <a:xfrm>
              <a:off x="10757678" y="2138328"/>
              <a:ext cx="261821" cy="192835"/>
            </a:xfrm>
            <a:custGeom>
              <a:avLst/>
              <a:gdLst>
                <a:gd name="connsiteX0" fmla="*/ 250901 w 261821"/>
                <a:gd name="connsiteY0" fmla="*/ 186632 h 192835"/>
                <a:gd name="connsiteX1" fmla="*/ 261822 w 261821"/>
                <a:gd name="connsiteY1" fmla="*/ 192836 h 192835"/>
                <a:gd name="connsiteX2" fmla="*/ 261822 w 261821"/>
                <a:gd name="connsiteY2" fmla="*/ 91117 h 192835"/>
                <a:gd name="connsiteX3" fmla="*/ 224323 w 261821"/>
                <a:gd name="connsiteY3" fmla="*/ 59461 h 192835"/>
                <a:gd name="connsiteX4" fmla="*/ 0 w 261821"/>
                <a:gd name="connsiteY4" fmla="*/ 1193 h 192835"/>
                <a:gd name="connsiteX5" fmla="*/ 79454 w 261821"/>
                <a:gd name="connsiteY5" fmla="*/ 138647 h 192835"/>
                <a:gd name="connsiteX6" fmla="*/ 250901 w 261821"/>
                <a:gd name="connsiteY6" fmla="*/ 186632 h 19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821" h="192835">
                  <a:moveTo>
                    <a:pt x="250901" y="186632"/>
                  </a:moveTo>
                  <a:cubicBezTo>
                    <a:pt x="254601" y="188600"/>
                    <a:pt x="258203" y="190732"/>
                    <a:pt x="261822" y="192836"/>
                  </a:cubicBezTo>
                  <a:lnTo>
                    <a:pt x="261822" y="91117"/>
                  </a:lnTo>
                  <a:cubicBezTo>
                    <a:pt x="249939" y="79855"/>
                    <a:pt x="237418" y="69286"/>
                    <a:pt x="224323" y="59461"/>
                  </a:cubicBezTo>
                  <a:cubicBezTo>
                    <a:pt x="158306" y="15188"/>
                    <a:pt x="79215" y="-5356"/>
                    <a:pt x="0" y="1193"/>
                  </a:cubicBezTo>
                  <a:cubicBezTo>
                    <a:pt x="19561" y="50680"/>
                    <a:pt x="46335" y="96999"/>
                    <a:pt x="79454" y="138647"/>
                  </a:cubicBezTo>
                  <a:cubicBezTo>
                    <a:pt x="139214" y="143146"/>
                    <a:pt x="197487" y="159456"/>
                    <a:pt x="250901" y="18663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pic>
        <p:nvPicPr>
          <p:cNvPr id="9" name="Graphique 8" descr="Bureau avec un remplissage uni">
            <a:extLst>
              <a:ext uri="{FF2B5EF4-FFF2-40B4-BE49-F238E27FC236}">
                <a16:creationId xmlns:a16="http://schemas.microsoft.com/office/drawing/2014/main" id="{E48385AA-E6B7-6D70-B9C7-30D95B4C4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0410" y="4130795"/>
            <a:ext cx="1492690" cy="1492690"/>
          </a:xfrm>
          <a:prstGeom prst="rect">
            <a:avLst/>
          </a:prstGeom>
        </p:spPr>
      </p:pic>
      <p:pic>
        <p:nvPicPr>
          <p:cNvPr id="11" name="Graphique 10" descr="Famille avec deux enfants avec un remplissage uni">
            <a:extLst>
              <a:ext uri="{FF2B5EF4-FFF2-40B4-BE49-F238E27FC236}">
                <a16:creationId xmlns:a16="http://schemas.microsoft.com/office/drawing/2014/main" id="{78F41250-B1E3-C7D7-83D5-EFBBFFE43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4169" y="1833125"/>
            <a:ext cx="1417496" cy="1417496"/>
          </a:xfrm>
          <a:prstGeom prst="rect">
            <a:avLst/>
          </a:prstGeom>
        </p:spPr>
      </p:pic>
      <p:pic>
        <p:nvPicPr>
          <p:cNvPr id="13" name="Graphique 12" descr="Fronde avec un remplissage uni">
            <a:extLst>
              <a:ext uri="{FF2B5EF4-FFF2-40B4-BE49-F238E27FC236}">
                <a16:creationId xmlns:a16="http://schemas.microsoft.com/office/drawing/2014/main" id="{36FD4406-0E20-92F2-92DB-A73A9FC3A0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04862" y="2055542"/>
            <a:ext cx="995266" cy="995266"/>
          </a:xfrm>
          <a:prstGeom prst="rect">
            <a:avLst/>
          </a:prstGeom>
        </p:spPr>
      </p:pic>
      <p:pic>
        <p:nvPicPr>
          <p:cNvPr id="17" name="Graphique 16" descr="Stéthoscope avec un remplissage uni">
            <a:extLst>
              <a:ext uri="{FF2B5EF4-FFF2-40B4-BE49-F238E27FC236}">
                <a16:creationId xmlns:a16="http://schemas.microsoft.com/office/drawing/2014/main" id="{980466C1-2163-9BF8-9746-014F5D0DF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1620" y="2042974"/>
            <a:ext cx="1020402" cy="1020402"/>
          </a:xfrm>
          <a:prstGeom prst="rect">
            <a:avLst/>
          </a:prstGeom>
        </p:spPr>
      </p:pic>
      <p:pic>
        <p:nvPicPr>
          <p:cNvPr id="19" name="Graphique 18" descr="Seringue avec un remplissage uni">
            <a:extLst>
              <a:ext uri="{FF2B5EF4-FFF2-40B4-BE49-F238E27FC236}">
                <a16:creationId xmlns:a16="http://schemas.microsoft.com/office/drawing/2014/main" id="{19400EEA-7BEA-1386-D110-4BB7B81909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18317" y="1983435"/>
            <a:ext cx="1116876" cy="1116876"/>
          </a:xfrm>
          <a:prstGeom prst="rect">
            <a:avLst/>
          </a:prstGeom>
        </p:spPr>
      </p:pic>
      <p:pic>
        <p:nvPicPr>
          <p:cNvPr id="31" name="Graphique 30" descr="Prêt avec un remplissage uni">
            <a:extLst>
              <a:ext uri="{FF2B5EF4-FFF2-40B4-BE49-F238E27FC236}">
                <a16:creationId xmlns:a16="http://schemas.microsoft.com/office/drawing/2014/main" id="{B6D5B3C6-F19A-CA84-1FC8-E1A70D422F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47879" y="4282601"/>
            <a:ext cx="1109232" cy="1109232"/>
          </a:xfrm>
          <a:prstGeom prst="rect">
            <a:avLst/>
          </a:prstGeom>
        </p:spPr>
      </p:pic>
      <p:pic>
        <p:nvPicPr>
          <p:cNvPr id="33" name="Graphique 32" descr="Marketing avec un remplissage uni">
            <a:extLst>
              <a:ext uri="{FF2B5EF4-FFF2-40B4-BE49-F238E27FC236}">
                <a16:creationId xmlns:a16="http://schemas.microsoft.com/office/drawing/2014/main" id="{EC50E82E-A63E-EBE5-4374-5294F898BA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74161" y="4208509"/>
            <a:ext cx="1277512" cy="127751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3E016EA-FA4B-994E-D855-031F9C868067}"/>
              </a:ext>
            </a:extLst>
          </p:cNvPr>
          <p:cNvSpPr txBox="1"/>
          <p:nvPr/>
        </p:nvSpPr>
        <p:spPr>
          <a:xfrm>
            <a:off x="1404862" y="3127142"/>
            <a:ext cx="99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Patient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B54CED3-9F9D-2C6B-0F12-8A228F958C04}"/>
              </a:ext>
            </a:extLst>
          </p:cNvPr>
          <p:cNvSpPr txBox="1"/>
          <p:nvPr/>
        </p:nvSpPr>
        <p:spPr>
          <a:xfrm>
            <a:off x="3284886" y="3127142"/>
            <a:ext cx="1456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Proches </a:t>
            </a:r>
          </a:p>
          <a:p>
            <a:pPr algn="ctr"/>
            <a:r>
              <a:rPr lang="fr-FR" dirty="0"/>
              <a:t>et Familles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49AA34F-0751-A3E3-6106-A6264D8BB03F}"/>
              </a:ext>
            </a:extLst>
          </p:cNvPr>
          <p:cNvSpPr txBox="1"/>
          <p:nvPr/>
        </p:nvSpPr>
        <p:spPr>
          <a:xfrm>
            <a:off x="5537790" y="3127142"/>
            <a:ext cx="1268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Médecins</a:t>
            </a:r>
            <a:br>
              <a:rPr lang="fr-FR" dirty="0"/>
            </a:br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870CE46-33D8-D879-A7DF-AF740CC51981}"/>
              </a:ext>
            </a:extLst>
          </p:cNvPr>
          <p:cNvSpPr txBox="1"/>
          <p:nvPr/>
        </p:nvSpPr>
        <p:spPr>
          <a:xfrm>
            <a:off x="9550968" y="3127142"/>
            <a:ext cx="1309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Equipes </a:t>
            </a:r>
          </a:p>
          <a:p>
            <a:pPr algn="ctr"/>
            <a:r>
              <a:rPr lang="fr-FR" dirty="0"/>
              <a:t>locales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97ABF67-CB0A-3A37-4C8F-DC91731A28CA}"/>
              </a:ext>
            </a:extLst>
          </p:cNvPr>
          <p:cNvSpPr txBox="1"/>
          <p:nvPr/>
        </p:nvSpPr>
        <p:spPr>
          <a:xfrm>
            <a:off x="7650662" y="5446494"/>
            <a:ext cx="1052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Equipes </a:t>
            </a:r>
          </a:p>
          <a:p>
            <a:pPr algn="ctr"/>
            <a:r>
              <a:rPr lang="fr-FR" dirty="0"/>
              <a:t>belges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085B90A-193C-5397-47C7-370732B488DE}"/>
              </a:ext>
            </a:extLst>
          </p:cNvPr>
          <p:cNvSpPr txBox="1"/>
          <p:nvPr/>
        </p:nvSpPr>
        <p:spPr>
          <a:xfrm>
            <a:off x="7550969" y="3127142"/>
            <a:ext cx="1251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Infirmiers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64BF418-972A-1760-F5D6-EAF18C89F63E}"/>
              </a:ext>
            </a:extLst>
          </p:cNvPr>
          <p:cNvSpPr txBox="1"/>
          <p:nvPr/>
        </p:nvSpPr>
        <p:spPr>
          <a:xfrm>
            <a:off x="1231158" y="5446494"/>
            <a:ext cx="134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Donateurs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2CADDBC-51D9-8FDB-BFD2-51F998F4397D}"/>
              </a:ext>
            </a:extLst>
          </p:cNvPr>
          <p:cNvSpPr txBox="1"/>
          <p:nvPr/>
        </p:nvSpPr>
        <p:spPr>
          <a:xfrm>
            <a:off x="3341580" y="5446494"/>
            <a:ext cx="134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Bénévoles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E87315D-52AF-AC1F-9158-1216DA34B555}"/>
              </a:ext>
            </a:extLst>
          </p:cNvPr>
          <p:cNvSpPr txBox="1"/>
          <p:nvPr/>
        </p:nvSpPr>
        <p:spPr>
          <a:xfrm>
            <a:off x="9579686" y="5446494"/>
            <a:ext cx="1251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Autorités </a:t>
            </a:r>
          </a:p>
          <a:p>
            <a:pPr algn="ctr"/>
            <a:r>
              <a:rPr lang="fr-FR" dirty="0"/>
              <a:t>publiques</a:t>
            </a:r>
          </a:p>
        </p:txBody>
      </p:sp>
      <p:pic>
        <p:nvPicPr>
          <p:cNvPr id="58" name="Graphique 57" descr="Banque avec un remplissage uni">
            <a:extLst>
              <a:ext uri="{FF2B5EF4-FFF2-40B4-BE49-F238E27FC236}">
                <a16:creationId xmlns:a16="http://schemas.microsoft.com/office/drawing/2014/main" id="{3140DE59-3278-C870-DF9A-4A3EE64FD0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05710" y="4259537"/>
            <a:ext cx="1199525" cy="11995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7FBED63-5F7A-5F61-99B7-54F3F8ACC882}"/>
              </a:ext>
            </a:extLst>
          </p:cNvPr>
          <p:cNvSpPr txBox="1"/>
          <p:nvPr/>
        </p:nvSpPr>
        <p:spPr>
          <a:xfrm>
            <a:off x="5500484" y="5446494"/>
            <a:ext cx="134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Ecoles</a:t>
            </a:r>
          </a:p>
        </p:txBody>
      </p:sp>
      <p:pic>
        <p:nvPicPr>
          <p:cNvPr id="4" name="Graphique 3" descr="Classe avec un remplissage uni">
            <a:extLst>
              <a:ext uri="{FF2B5EF4-FFF2-40B4-BE49-F238E27FC236}">
                <a16:creationId xmlns:a16="http://schemas.microsoft.com/office/drawing/2014/main" id="{63799AB4-8ED5-2651-8A07-722E87FF29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97145" y="4269774"/>
            <a:ext cx="1149353" cy="1149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2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  <p:bldP spid="45" grpId="0"/>
      <p:bldP spid="46" grpId="0"/>
      <p:bldP spid="48" grpId="0"/>
      <p:bldP spid="50" grpId="0"/>
      <p:bldP spid="52" grpId="0"/>
      <p:bldP spid="54" grpId="0"/>
      <p:bldP spid="8" grpId="0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97E82-912C-23B7-8EAF-D45B26BC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Un </a:t>
            </a:r>
            <a:r>
              <a:rPr lang="en-BE" dirty="0" err="1"/>
              <a:t>bénévole</a:t>
            </a:r>
            <a:r>
              <a:rPr lang="en-BE" dirty="0"/>
              <a:t> </a:t>
            </a:r>
            <a:r>
              <a:rPr lang="en-BE" dirty="0" err="1"/>
              <a:t>en</a:t>
            </a:r>
            <a:r>
              <a:rPr lang="en-BE" dirty="0"/>
              <a:t> Belgique, </a:t>
            </a:r>
            <a:r>
              <a:rPr lang="en-BE" dirty="0" err="1"/>
              <a:t>ça</a:t>
            </a:r>
            <a:r>
              <a:rPr lang="en-BE" dirty="0"/>
              <a:t> fait quoi ? 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FBC451-03F1-C378-3183-C5B0E524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247" y="1771784"/>
            <a:ext cx="3925572" cy="809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BE" sz="2000" b="1" dirty="0">
                <a:latin typeface="Work Sans SemiBold" pitchFamily="2" charset="0"/>
              </a:rPr>
              <a:t>Vente de </a:t>
            </a:r>
            <a:r>
              <a:rPr lang="en-BE" sz="2000" b="1" dirty="0" err="1">
                <a:latin typeface="Work Sans SemiBold" pitchFamily="2" charset="0"/>
              </a:rPr>
              <a:t>produits</a:t>
            </a:r>
            <a:endParaRPr lang="fr-BE" sz="2000" b="1" dirty="0">
              <a:latin typeface="Work Sans SemiBold" pitchFamily="2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F9AA127-6690-A163-D4ED-2EDD1E9B4E00}"/>
              </a:ext>
            </a:extLst>
          </p:cNvPr>
          <p:cNvSpPr txBox="1">
            <a:spLocks/>
          </p:cNvSpPr>
          <p:nvPr/>
        </p:nvSpPr>
        <p:spPr>
          <a:xfrm>
            <a:off x="6651880" y="1771784"/>
            <a:ext cx="4409230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BE" sz="2000" b="1" dirty="0">
                <a:solidFill>
                  <a:srgbClr val="4FB9A9"/>
                </a:solidFill>
                <a:latin typeface="Work Sans SemiBold" pitchFamily="2" charset="0"/>
              </a:rPr>
              <a:t>Animations </a:t>
            </a:r>
            <a:r>
              <a:rPr lang="en-BE" sz="2000" b="1" dirty="0" err="1">
                <a:solidFill>
                  <a:srgbClr val="4FB9A9"/>
                </a:solidFill>
                <a:latin typeface="Work Sans SemiBold" pitchFamily="2" charset="0"/>
              </a:rPr>
              <a:t>scolaires</a:t>
            </a:r>
            <a:endParaRPr lang="fr-BE" sz="2000" b="1" dirty="0">
              <a:solidFill>
                <a:srgbClr val="4FB9A9"/>
              </a:solidFill>
              <a:latin typeface="Work Sans SemiBold" pitchFamily="2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50D691A-7BEA-8EBA-9BE6-F47331251365}"/>
              </a:ext>
            </a:extLst>
          </p:cNvPr>
          <p:cNvSpPr txBox="1">
            <a:spLocks/>
          </p:cNvSpPr>
          <p:nvPr/>
        </p:nvSpPr>
        <p:spPr>
          <a:xfrm>
            <a:off x="1584247" y="2965289"/>
            <a:ext cx="4511753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BE" sz="2000" b="1" dirty="0">
                <a:solidFill>
                  <a:srgbClr val="EA2247"/>
                </a:solidFill>
                <a:latin typeface="Work Sans SemiBold" pitchFamily="2" charset="0"/>
              </a:rPr>
              <a:t>Participation à des </a:t>
            </a:r>
            <a:r>
              <a:rPr lang="en-BE" sz="2000" b="1" dirty="0" err="1">
                <a:solidFill>
                  <a:srgbClr val="EA2247"/>
                </a:solidFill>
                <a:latin typeface="Work Sans SemiBold" pitchFamily="2" charset="0"/>
              </a:rPr>
              <a:t>événements</a:t>
            </a:r>
            <a:r>
              <a:rPr lang="en-BE" sz="2000" b="1" dirty="0">
                <a:solidFill>
                  <a:srgbClr val="EA2247"/>
                </a:solidFill>
                <a:latin typeface="Work Sans SemiBold" pitchFamily="2" charset="0"/>
              </a:rPr>
              <a:t> (Festivals, </a:t>
            </a:r>
            <a:r>
              <a:rPr lang="en-BE" sz="2000" b="1" dirty="0" err="1">
                <a:solidFill>
                  <a:srgbClr val="EA2247"/>
                </a:solidFill>
                <a:latin typeface="Work Sans SemiBold" pitchFamily="2" charset="0"/>
              </a:rPr>
              <a:t>événements</a:t>
            </a:r>
            <a:r>
              <a:rPr lang="en-BE" sz="2000" b="1" dirty="0">
                <a:solidFill>
                  <a:srgbClr val="EA2247"/>
                </a:solidFill>
                <a:latin typeface="Work Sans SemiBold" pitchFamily="2" charset="0"/>
              </a:rPr>
              <a:t> </a:t>
            </a:r>
            <a:r>
              <a:rPr lang="en-BE" sz="2000" b="1" dirty="0" err="1">
                <a:solidFill>
                  <a:srgbClr val="EA2247"/>
                </a:solidFill>
                <a:latin typeface="Work Sans SemiBold" pitchFamily="2" charset="0"/>
              </a:rPr>
              <a:t>sportifs</a:t>
            </a:r>
            <a:r>
              <a:rPr lang="en-BE" sz="2000" b="1" dirty="0">
                <a:solidFill>
                  <a:srgbClr val="EA2247"/>
                </a:solidFill>
                <a:latin typeface="Work Sans SemiBold" pitchFamily="2" charset="0"/>
              </a:rPr>
              <a:t>,..)</a:t>
            </a:r>
            <a:endParaRPr lang="fr-BE" sz="2000" b="1" dirty="0">
              <a:solidFill>
                <a:srgbClr val="EA2247"/>
              </a:solidFill>
              <a:latin typeface="Work Sans SemiBold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35B00A4-4F26-0C03-E639-905B4B8D1331}"/>
              </a:ext>
            </a:extLst>
          </p:cNvPr>
          <p:cNvSpPr txBox="1">
            <a:spLocks/>
          </p:cNvSpPr>
          <p:nvPr/>
        </p:nvSpPr>
        <p:spPr>
          <a:xfrm>
            <a:off x="6651880" y="2965289"/>
            <a:ext cx="4754895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BE" sz="2000" b="1" dirty="0">
                <a:latin typeface="Work Sans SemiBold" pitchFamily="2" charset="0"/>
              </a:rPr>
              <a:t>Faire </a:t>
            </a:r>
            <a:r>
              <a:rPr lang="en-BE" sz="2000" b="1" dirty="0" err="1">
                <a:latin typeface="Work Sans SemiBold" pitchFamily="2" charset="0"/>
              </a:rPr>
              <a:t>connaitre</a:t>
            </a:r>
            <a:r>
              <a:rPr lang="en-BE" sz="2000" b="1" dirty="0">
                <a:latin typeface="Work Sans SemiBold" pitchFamily="2" charset="0"/>
              </a:rPr>
              <a:t> </a:t>
            </a:r>
            <a:r>
              <a:rPr lang="en-BE" sz="2000" b="1" dirty="0" err="1">
                <a:latin typeface="Work Sans SemiBold" pitchFamily="2" charset="0"/>
              </a:rPr>
              <a:t>l’organisation</a:t>
            </a:r>
            <a:endParaRPr lang="fr-BE" sz="2000" b="1" dirty="0">
              <a:latin typeface="Work Sans SemiBold" pitchFamily="2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E75390A-A2AB-C0D8-54F9-345482E6A6E1}"/>
              </a:ext>
            </a:extLst>
          </p:cNvPr>
          <p:cNvSpPr txBox="1">
            <a:spLocks/>
          </p:cNvSpPr>
          <p:nvPr/>
        </p:nvSpPr>
        <p:spPr>
          <a:xfrm>
            <a:off x="1584247" y="4158794"/>
            <a:ext cx="4511753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BE" sz="2000" b="1" dirty="0">
                <a:solidFill>
                  <a:schemeClr val="accent2"/>
                </a:solidFill>
                <a:latin typeface="Work Sans SemiBold" pitchFamily="2" charset="0"/>
              </a:rPr>
              <a:t>Recherche de </a:t>
            </a:r>
            <a:r>
              <a:rPr lang="en-BE" sz="2000" b="1" dirty="0" err="1">
                <a:solidFill>
                  <a:schemeClr val="accent2"/>
                </a:solidFill>
                <a:latin typeface="Work Sans SemiBold" pitchFamily="2" charset="0"/>
              </a:rPr>
              <a:t>sponsorings</a:t>
            </a:r>
            <a:endParaRPr lang="fr-BE" sz="2000" b="1" dirty="0">
              <a:solidFill>
                <a:schemeClr val="accent2"/>
              </a:solidFill>
              <a:latin typeface="Work Sans SemiBold" pitchFamily="2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14CFD61-B367-140D-09B0-99604F466948}"/>
              </a:ext>
            </a:extLst>
          </p:cNvPr>
          <p:cNvSpPr txBox="1">
            <a:spLocks/>
          </p:cNvSpPr>
          <p:nvPr/>
        </p:nvSpPr>
        <p:spPr>
          <a:xfrm>
            <a:off x="6651880" y="4158794"/>
            <a:ext cx="4258693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BE" sz="2000" b="1" dirty="0">
                <a:solidFill>
                  <a:srgbClr val="A3D7E6"/>
                </a:solidFill>
                <a:latin typeface="Work Sans SemiBold" pitchFamily="2" charset="0"/>
              </a:rPr>
              <a:t>Mise à disposition </a:t>
            </a:r>
            <a:br>
              <a:rPr lang="fr-BE" sz="2000" b="1" dirty="0">
                <a:solidFill>
                  <a:srgbClr val="A3D7E6"/>
                </a:solidFill>
                <a:latin typeface="Work Sans SemiBold" pitchFamily="2" charset="0"/>
              </a:rPr>
            </a:br>
            <a:r>
              <a:rPr lang="en-BE" sz="2000" b="1" dirty="0">
                <a:solidFill>
                  <a:srgbClr val="A3D7E6"/>
                </a:solidFill>
                <a:latin typeface="Work Sans SemiBold" pitchFamily="2" charset="0"/>
              </a:rPr>
              <a:t>de compétences spécifiques</a:t>
            </a:r>
            <a:endParaRPr lang="fr-BE" sz="2000" b="1" dirty="0">
              <a:solidFill>
                <a:srgbClr val="A3D7E6"/>
              </a:solidFill>
              <a:latin typeface="Work Sans SemiBold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3DC9661-8C8E-A429-50B4-91C8A41D41C4}"/>
              </a:ext>
            </a:extLst>
          </p:cNvPr>
          <p:cNvSpPr txBox="1">
            <a:spLocks/>
          </p:cNvSpPr>
          <p:nvPr/>
        </p:nvSpPr>
        <p:spPr>
          <a:xfrm>
            <a:off x="1584247" y="5352298"/>
            <a:ext cx="4511753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BE" sz="2000" b="1" dirty="0">
                <a:solidFill>
                  <a:srgbClr val="EA2247"/>
                </a:solidFill>
                <a:latin typeface="Work Sans SemiBold" pitchFamily="2" charset="0"/>
              </a:rPr>
              <a:t>Récolte de fonds </a:t>
            </a:r>
            <a:br>
              <a:rPr lang="fr-BE" sz="2000" b="1" dirty="0">
                <a:solidFill>
                  <a:srgbClr val="EA2247"/>
                </a:solidFill>
                <a:latin typeface="Work Sans SemiBold" pitchFamily="2" charset="0"/>
              </a:rPr>
            </a:br>
            <a:r>
              <a:rPr lang="en-BE" sz="2000" b="1" dirty="0">
                <a:solidFill>
                  <a:srgbClr val="EA2247"/>
                </a:solidFill>
                <a:latin typeface="Work Sans SemiBold" pitchFamily="2" charset="0"/>
              </a:rPr>
              <a:t>(organisation d’événements,..)</a:t>
            </a:r>
            <a:endParaRPr lang="fr-BE" sz="2000" b="1" dirty="0">
              <a:solidFill>
                <a:srgbClr val="EA2247"/>
              </a:solidFill>
              <a:latin typeface="Work Sans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0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7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8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12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13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" grpId="0"/>
          <p:bldP spid="7" grpId="0"/>
          <p:bldP spid="8" grpId="0"/>
          <p:bldP spid="9" grpId="0"/>
          <p:bldP spid="10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" grpId="0"/>
          <p:bldP spid="7" grpId="0"/>
          <p:bldP spid="8" grpId="0"/>
          <p:bldP spid="9" grpId="0"/>
          <p:bldP spid="10" grpId="0"/>
          <p:bldP spid="1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1D153-6D7A-4E26-3EE4-2DA3876E64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37038" y="5526544"/>
            <a:ext cx="6400800" cy="3836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6">
            <a:extLst>
              <a:ext uri="{FF2B5EF4-FFF2-40B4-BE49-F238E27FC236}">
                <a16:creationId xmlns:a16="http://schemas.microsoft.com/office/drawing/2014/main" id="{1B2F24EB-BC47-A779-6A30-4D07A4E56E2B}"/>
              </a:ext>
            </a:extLst>
          </p:cNvPr>
          <p:cNvSpPr txBox="1"/>
          <p:nvPr/>
        </p:nvSpPr>
        <p:spPr>
          <a:xfrm>
            <a:off x="1200077" y="1572758"/>
            <a:ext cx="798195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r">
              <a:defRPr/>
            </a:pPr>
            <a:r>
              <a:rPr kumimoji="0" lang="en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PERSEVERER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</a:t>
            </a:r>
            <a:r>
              <a:rPr lang="fr-BE" sz="2800" dirty="0">
                <a:solidFill>
                  <a:srgbClr val="FFFFFF"/>
                </a:solidFill>
              </a:rPr>
              <a:t>c'est ce qu'a fait Damien...</a:t>
            </a:r>
            <a:endParaRPr kumimoji="0" lang="en-B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EB208DB9-B9E8-B481-8C07-E0041E0FD84E}"/>
              </a:ext>
            </a:extLst>
          </p:cNvPr>
          <p:cNvSpPr txBox="1"/>
          <p:nvPr/>
        </p:nvSpPr>
        <p:spPr>
          <a:xfrm>
            <a:off x="2577078" y="3278571"/>
            <a:ext cx="856076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PERSEVERER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c’est</a:t>
            </a:r>
            <a:r>
              <a:rPr kumimoji="0" lang="en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ce</a:t>
            </a:r>
            <a:r>
              <a:rPr kumimoji="0" lang="en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que</a:t>
            </a:r>
            <a:r>
              <a:rPr kumimoji="0" lang="en-BE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fait Action Damien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  <a:endParaRPr kumimoji="0" lang="en-B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 descr="Damiaan 15">
            <a:extLst>
              <a:ext uri="{FF2B5EF4-FFF2-40B4-BE49-F238E27FC236}">
                <a16:creationId xmlns:a16="http://schemas.microsoft.com/office/drawing/2014/main" id="{6B060558-A211-5B2C-29CB-DCCEA93F8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8" b="21792"/>
          <a:stretch/>
        </p:blipFill>
        <p:spPr bwMode="auto">
          <a:xfrm>
            <a:off x="9300674" y="1114368"/>
            <a:ext cx="1440000" cy="14400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16">
            <a:extLst>
              <a:ext uri="{FF2B5EF4-FFF2-40B4-BE49-F238E27FC236}">
                <a16:creationId xmlns:a16="http://schemas.microsoft.com/office/drawing/2014/main" id="{F2307F5B-B5CA-C547-4321-91CF0CA6FD6E}"/>
              </a:ext>
            </a:extLst>
          </p:cNvPr>
          <p:cNvSpPr txBox="1"/>
          <p:nvPr/>
        </p:nvSpPr>
        <p:spPr>
          <a:xfrm>
            <a:off x="4150643" y="4747686"/>
            <a:ext cx="503138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Et </a:t>
            </a:r>
            <a:r>
              <a:rPr kumimoji="0" lang="en-B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toi</a:t>
            </a:r>
            <a:r>
              <a:rPr kumimoji="0" lang="en-BE" sz="3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? </a:t>
            </a:r>
            <a:r>
              <a:rPr kumimoji="0" lang="fr-BE" sz="3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Q</a:t>
            </a:r>
            <a:r>
              <a:rPr kumimoji="0" lang="en-BE" sz="3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ue </a:t>
            </a:r>
            <a:r>
              <a:rPr kumimoji="0" lang="en-BE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fais-tu</a:t>
            </a:r>
            <a:r>
              <a:rPr kumimoji="0" lang="en-BE" sz="3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? </a:t>
            </a:r>
            <a:endParaRPr kumimoji="0" lang="en-B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4" name="Picture 6" descr="Damiaan en Damiaanactieweekend: 29 en 30 januari – Pastorale Eenheid H.  Maria Magdalena">
            <a:extLst>
              <a:ext uri="{FF2B5EF4-FFF2-40B4-BE49-F238E27FC236}">
                <a16:creationId xmlns:a16="http://schemas.microsoft.com/office/drawing/2014/main" id="{57881606-5F15-ACED-D2E0-613DC7B7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974" y="4321124"/>
            <a:ext cx="1049400" cy="14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D2746A8-49C1-5A0C-F55D-C3B00AC38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5169" r="-3910"/>
          <a:stretch/>
        </p:blipFill>
        <p:spPr bwMode="auto">
          <a:xfrm>
            <a:off x="1343614" y="3075186"/>
            <a:ext cx="1032764" cy="92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BAB315-7571-AA3B-D312-A3D7BC8437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9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B20E6-F794-F314-7FD9-FFDB5324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On continue ! </a:t>
            </a:r>
            <a:endParaRPr lang="fr-BE" dirty="0"/>
          </a:p>
        </p:txBody>
      </p:sp>
      <p:pic>
        <p:nvPicPr>
          <p:cNvPr id="6" name="Image 5" descr="Une image contenant concert, habits, personne, spectacle&#10;&#10;Description générée automatiquement">
            <a:extLst>
              <a:ext uri="{FF2B5EF4-FFF2-40B4-BE49-F238E27FC236}">
                <a16:creationId xmlns:a16="http://schemas.microsoft.com/office/drawing/2014/main" id="{4D3C530A-BFD4-3741-13C9-4DF52EC5C6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935" y="2683949"/>
            <a:ext cx="3065796" cy="2162349"/>
          </a:xfrm>
          <a:prstGeom prst="rect">
            <a:avLst/>
          </a:prstGeom>
        </p:spPr>
      </p:pic>
      <p:pic>
        <p:nvPicPr>
          <p:cNvPr id="10" name="Image 9" descr="Une image contenant habits, personne, intérieur, école&#10;&#10;Description générée automatiquement">
            <a:extLst>
              <a:ext uri="{FF2B5EF4-FFF2-40B4-BE49-F238E27FC236}">
                <a16:creationId xmlns:a16="http://schemas.microsoft.com/office/drawing/2014/main" id="{285F6DDC-F463-52B6-1FEB-516CA9BBCD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282" y="1268570"/>
            <a:ext cx="2918369" cy="1945768"/>
          </a:xfrm>
          <a:prstGeom prst="rect">
            <a:avLst/>
          </a:prstGeom>
        </p:spPr>
      </p:pic>
      <p:pic>
        <p:nvPicPr>
          <p:cNvPr id="14" name="Image 13" descr="Une image contenant plein air, habits, personne, sol&#10;&#10;Description générée automatiquement">
            <a:extLst>
              <a:ext uri="{FF2B5EF4-FFF2-40B4-BE49-F238E27FC236}">
                <a16:creationId xmlns:a16="http://schemas.microsoft.com/office/drawing/2014/main" id="{F80D6E7A-A0B6-7F47-060A-B081B328A3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74" y="4780440"/>
            <a:ext cx="2373067" cy="1646586"/>
          </a:xfrm>
          <a:prstGeom prst="rect">
            <a:avLst/>
          </a:prstGeom>
        </p:spPr>
      </p:pic>
      <p:pic>
        <p:nvPicPr>
          <p:cNvPr id="18" name="Image 17" descr="Une image contenant pièce, scène, médical, Équipement médical&#10;&#10;Description générée automatiquement">
            <a:extLst>
              <a:ext uri="{FF2B5EF4-FFF2-40B4-BE49-F238E27FC236}">
                <a16:creationId xmlns:a16="http://schemas.microsoft.com/office/drawing/2014/main" id="{D6B6EFE8-64D7-2C9D-5597-D22AFA5FC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001" y="1268570"/>
            <a:ext cx="3866037" cy="2577358"/>
          </a:xfrm>
          <a:prstGeom prst="rect">
            <a:avLst/>
          </a:prstGeom>
        </p:spPr>
      </p:pic>
      <p:pic>
        <p:nvPicPr>
          <p:cNvPr id="20" name="Image 19" descr="Une image contenant plein air, terre, ciel, sol&#10;&#10;Description générée automatiquement">
            <a:extLst>
              <a:ext uri="{FF2B5EF4-FFF2-40B4-BE49-F238E27FC236}">
                <a16:creationId xmlns:a16="http://schemas.microsoft.com/office/drawing/2014/main" id="{2B813F5F-326C-7752-9FD8-B5DFC9089A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1" y="1280385"/>
            <a:ext cx="3791661" cy="2132809"/>
          </a:xfrm>
          <a:prstGeom prst="rect">
            <a:avLst/>
          </a:prstGeom>
        </p:spPr>
      </p:pic>
      <p:pic>
        <p:nvPicPr>
          <p:cNvPr id="22" name="Image 21" descr="Une image contenant microscope, personne, Instrument scientifique, intérieur&#10;&#10;Description générée automatiquement">
            <a:extLst>
              <a:ext uri="{FF2B5EF4-FFF2-40B4-BE49-F238E27FC236}">
                <a16:creationId xmlns:a16="http://schemas.microsoft.com/office/drawing/2014/main" id="{ECA43B39-7830-AA1F-EAA0-30779EBB4F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153" y="2189604"/>
            <a:ext cx="1991498" cy="2987247"/>
          </a:xfrm>
          <a:prstGeom prst="rect">
            <a:avLst/>
          </a:prstGeom>
        </p:spPr>
      </p:pic>
      <p:pic>
        <p:nvPicPr>
          <p:cNvPr id="24" name="Image 23" descr="Une image contenant personne, intérieur, table, doigt&#10;&#10;Description générée automatiquement">
            <a:extLst>
              <a:ext uri="{FF2B5EF4-FFF2-40B4-BE49-F238E27FC236}">
                <a16:creationId xmlns:a16="http://schemas.microsoft.com/office/drawing/2014/main" id="{C67A89D7-E842-D815-A8A9-35B35D4248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687" y="4469075"/>
            <a:ext cx="2936926" cy="1957951"/>
          </a:xfrm>
          <a:prstGeom prst="rect">
            <a:avLst/>
          </a:prstGeom>
        </p:spPr>
      </p:pic>
      <p:pic>
        <p:nvPicPr>
          <p:cNvPr id="12" name="Image 11" descr="Une image contenant habits, plein air, personne, sol&#10;&#10;Description générée automatiquement">
            <a:extLst>
              <a:ext uri="{FF2B5EF4-FFF2-40B4-BE49-F238E27FC236}">
                <a16:creationId xmlns:a16="http://schemas.microsoft.com/office/drawing/2014/main" id="{642E05A4-9999-AF17-9751-920C38728F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2" y="2738978"/>
            <a:ext cx="2936927" cy="1957951"/>
          </a:xfrm>
          <a:prstGeom prst="rect">
            <a:avLst/>
          </a:prstGeom>
        </p:spPr>
      </p:pic>
      <p:pic>
        <p:nvPicPr>
          <p:cNvPr id="16" name="Image 15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7AD6B23B-BD9E-E9E9-F6B7-79BAD750AC2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387" y="2637123"/>
            <a:ext cx="3313763" cy="2209175"/>
          </a:xfrm>
          <a:prstGeom prst="rect">
            <a:avLst/>
          </a:prstGeom>
        </p:spPr>
      </p:pic>
      <p:pic>
        <p:nvPicPr>
          <p:cNvPr id="4" name="Image 3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21177012-C8D6-DE27-163E-C8BFC774F75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2" y="4276492"/>
            <a:ext cx="3243120" cy="216234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58F32D-0DDE-55B2-95D5-C85683FC8EA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298" y="4685114"/>
            <a:ext cx="2337027" cy="1752770"/>
          </a:xfrm>
          <a:prstGeom prst="rect">
            <a:avLst/>
          </a:prstGeom>
        </p:spPr>
      </p:pic>
      <p:pic>
        <p:nvPicPr>
          <p:cNvPr id="8" name="Image 7" descr="Une image contenant personne, habits, tenue&#10;&#10;Description générée automatiquement">
            <a:extLst>
              <a:ext uri="{FF2B5EF4-FFF2-40B4-BE49-F238E27FC236}">
                <a16:creationId xmlns:a16="http://schemas.microsoft.com/office/drawing/2014/main" id="{762BD7D5-B5BA-71B2-2869-2F5B875C71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359" y="4414750"/>
            <a:ext cx="1341517" cy="2012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25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B95557EA-6876-96D7-D865-59B42B70FF1D}"/>
              </a:ext>
            </a:extLst>
          </p:cNvPr>
          <p:cNvSpPr/>
          <p:nvPr/>
        </p:nvSpPr>
        <p:spPr>
          <a:xfrm>
            <a:off x="811213" y="1282020"/>
            <a:ext cx="10547985" cy="5148262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2569DBB-08AA-2EA7-C3C5-7A3B1ED79E18}"/>
              </a:ext>
            </a:extLst>
          </p:cNvPr>
          <p:cNvSpPr txBox="1">
            <a:spLocks/>
          </p:cNvSpPr>
          <p:nvPr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2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971E02EE-EDD6-87CE-449D-C78894206996}"/>
              </a:ext>
            </a:extLst>
          </p:cNvPr>
          <p:cNvSpPr txBox="1">
            <a:spLocks/>
          </p:cNvSpPr>
          <p:nvPr/>
        </p:nvSpPr>
        <p:spPr>
          <a:xfrm>
            <a:off x="811213" y="244077"/>
            <a:ext cx="10556421" cy="809184"/>
          </a:xfrm>
          <a:prstGeom prst="rect">
            <a:avLst/>
          </a:prstGeom>
        </p:spPr>
        <p:txBody>
          <a:bodyPr lIns="0" tIns="45720" rIns="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BE" dirty="0"/>
              <a:t>Action Damien est une organisation médicale </a:t>
            </a:r>
            <a:br>
              <a:rPr lang="fr-BE" dirty="0"/>
            </a:br>
            <a:r>
              <a:rPr lang="en-BE" dirty="0"/>
              <a:t>active depuis 60 ans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B3EEF8-0FCB-96D5-2AA2-FD6ADC7D48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3311" y="1282019"/>
            <a:ext cx="2255887" cy="5134655"/>
          </a:xfrm>
          <a:prstGeom prst="rect">
            <a:avLst/>
          </a:prstGeom>
        </p:spPr>
      </p:pic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37B8CD33-BB3B-757B-B79D-41D8ED0FABAF}"/>
              </a:ext>
            </a:extLst>
          </p:cNvPr>
          <p:cNvCxnSpPr>
            <a:cxnSpLocks/>
          </p:cNvCxnSpPr>
          <p:nvPr/>
        </p:nvCxnSpPr>
        <p:spPr>
          <a:xfrm flipH="1">
            <a:off x="1147156" y="3842545"/>
            <a:ext cx="9586328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41F9027-D89C-8087-CB0C-396AE0C87C25}"/>
              </a:ext>
            </a:extLst>
          </p:cNvPr>
          <p:cNvGrpSpPr/>
          <p:nvPr/>
        </p:nvGrpSpPr>
        <p:grpSpPr>
          <a:xfrm>
            <a:off x="10733484" y="3528258"/>
            <a:ext cx="347623" cy="621104"/>
            <a:chOff x="10646535" y="3497009"/>
            <a:chExt cx="347623" cy="621104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F99EA9B9-9957-881E-F9E7-643C5BB99F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46535" y="3497009"/>
              <a:ext cx="347623" cy="347623"/>
            </a:xfrm>
            <a:prstGeom prst="straightConnector1">
              <a:avLst/>
            </a:prstGeom>
            <a:ln w="111125" cap="flat">
              <a:solidFill>
                <a:schemeClr val="bg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F8FED1A-01F5-1C1C-4885-C3C1475BD0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6535" y="3770490"/>
              <a:ext cx="347623" cy="347623"/>
            </a:xfrm>
            <a:prstGeom prst="straightConnector1">
              <a:avLst/>
            </a:prstGeom>
            <a:ln w="111125" cap="flat">
              <a:solidFill>
                <a:schemeClr val="bg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49FF727-4586-139C-AD4A-CF130C094EC3}"/>
              </a:ext>
            </a:extLst>
          </p:cNvPr>
          <p:cNvGrpSpPr/>
          <p:nvPr/>
        </p:nvGrpSpPr>
        <p:grpSpPr>
          <a:xfrm>
            <a:off x="1147156" y="3770490"/>
            <a:ext cx="1607519" cy="1155388"/>
            <a:chOff x="1147156" y="3770490"/>
            <a:chExt cx="1607519" cy="1155388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315F0A1D-BB40-444B-3EF4-629BC2751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7156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!!qq">
              <a:extLst>
                <a:ext uri="{FF2B5EF4-FFF2-40B4-BE49-F238E27FC236}">
                  <a16:creationId xmlns:a16="http://schemas.microsoft.com/office/drawing/2014/main" id="{C3B7D83C-168A-A207-BBB9-5CE36FD8C4B6}"/>
                </a:ext>
              </a:extLst>
            </p:cNvPr>
            <p:cNvSpPr txBox="1"/>
            <p:nvPr/>
          </p:nvSpPr>
          <p:spPr>
            <a:xfrm>
              <a:off x="1147156" y="4272865"/>
              <a:ext cx="1607519" cy="6530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fr-FR" sz="1600" b="1" dirty="0">
                  <a:solidFill>
                    <a:srgbClr val="EA2247"/>
                  </a:solidFill>
                  <a:latin typeface="+mj-lt"/>
                </a:rPr>
                <a:t>1873</a:t>
              </a:r>
            </a:p>
            <a:p>
              <a:endParaRPr lang="fr-FR" sz="300" dirty="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dirty="0">
                  <a:solidFill>
                    <a:schemeClr val="bg1"/>
                  </a:solidFill>
                </a:rPr>
                <a:t>Père Damien </a:t>
              </a:r>
              <a:br>
                <a:rPr lang="fr-FR" sz="1200" dirty="0">
                  <a:solidFill>
                    <a:schemeClr val="bg1"/>
                  </a:solidFill>
                </a:rPr>
              </a:br>
              <a:r>
                <a:rPr lang="fr-FR" sz="1200" dirty="0">
                  <a:solidFill>
                    <a:schemeClr val="bg1"/>
                  </a:solidFill>
                </a:rPr>
                <a:t>à Molokai</a:t>
              </a:r>
            </a:p>
          </p:txBody>
        </p:sp>
        <p:cxnSp>
          <p:nvCxnSpPr>
            <p:cNvPr id="23" name="!!Connecteur droit 22">
              <a:extLst>
                <a:ext uri="{FF2B5EF4-FFF2-40B4-BE49-F238E27FC236}">
                  <a16:creationId xmlns:a16="http://schemas.microsoft.com/office/drawing/2014/main" id="{08768423-0CEE-3DCF-30B7-71BBFE9E430F}"/>
                </a:ext>
              </a:extLst>
            </p:cNvPr>
            <p:cNvCxnSpPr>
              <a:cxnSpLocks/>
            </p:cNvCxnSpPr>
            <p:nvPr/>
          </p:nvCxnSpPr>
          <p:spPr>
            <a:xfrm>
              <a:off x="1221298" y="3975550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8243A48-D8CE-3E1D-9673-DB0A37B4E272}"/>
              </a:ext>
            </a:extLst>
          </p:cNvPr>
          <p:cNvGrpSpPr/>
          <p:nvPr/>
        </p:nvGrpSpPr>
        <p:grpSpPr>
          <a:xfrm>
            <a:off x="3385788" y="2711318"/>
            <a:ext cx="1952301" cy="1222680"/>
            <a:chOff x="3385788" y="2711318"/>
            <a:chExt cx="1952301" cy="1222680"/>
          </a:xfrm>
        </p:grpSpPr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DF94F2C4-52C0-898E-2F19-543FE3A3B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85789" y="3785714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C52AF85-B218-C0E0-D425-5FACCBDBBF02}"/>
                </a:ext>
              </a:extLst>
            </p:cNvPr>
            <p:cNvCxnSpPr>
              <a:cxnSpLocks/>
            </p:cNvCxnSpPr>
            <p:nvPr/>
          </p:nvCxnSpPr>
          <p:spPr>
            <a:xfrm>
              <a:off x="3459931" y="3403006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1F46A297-7B6F-AA38-5D39-E90F9B0A5574}"/>
                </a:ext>
              </a:extLst>
            </p:cNvPr>
            <p:cNvSpPr txBox="1"/>
            <p:nvPr/>
          </p:nvSpPr>
          <p:spPr>
            <a:xfrm>
              <a:off x="3385788" y="2711318"/>
              <a:ext cx="1952301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fr-FR" sz="1600" b="1" dirty="0">
                  <a:solidFill>
                    <a:srgbClr val="EA2247"/>
                  </a:solidFill>
                  <a:latin typeface="+mj-lt"/>
                </a:rPr>
                <a:t>1964</a:t>
              </a:r>
            </a:p>
            <a:p>
              <a:endParaRPr lang="fr-FR" sz="300" dirty="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dirty="0">
                  <a:solidFill>
                    <a:schemeClr val="bg1"/>
                  </a:solidFill>
                </a:rPr>
                <a:t>Création </a:t>
              </a:r>
              <a:br>
                <a:rPr lang="fr-FR" sz="1200" dirty="0">
                  <a:solidFill>
                    <a:schemeClr val="bg1"/>
                  </a:solidFill>
                </a:rPr>
              </a:br>
              <a:r>
                <a:rPr lang="fr-FR" sz="1200" dirty="0">
                  <a:solidFill>
                    <a:schemeClr val="bg1"/>
                  </a:solidFill>
                </a:rPr>
                <a:t>de la Fondation Damien pour lutter contre la </a:t>
              </a:r>
              <a:r>
                <a:rPr lang="fr-FR" sz="1200" dirty="0">
                  <a:solidFill>
                    <a:schemeClr val="accent1"/>
                  </a:solidFill>
                  <a:latin typeface="Work Sans ExtraBold" pitchFamily="2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lèpre</a:t>
              </a:r>
              <a:endParaRPr lang="fr-FR" sz="1200" dirty="0">
                <a:solidFill>
                  <a:schemeClr val="accent1"/>
                </a:solidFill>
                <a:latin typeface="Work Sans ExtraBold" pitchFamily="2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F7EFC60-ED7C-B757-99E4-A0FC0D66AE78}"/>
              </a:ext>
            </a:extLst>
          </p:cNvPr>
          <p:cNvGrpSpPr/>
          <p:nvPr/>
        </p:nvGrpSpPr>
        <p:grpSpPr>
          <a:xfrm>
            <a:off x="5421186" y="3777463"/>
            <a:ext cx="2383896" cy="1155388"/>
            <a:chOff x="2751795" y="3770490"/>
            <a:chExt cx="2383896" cy="1155388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6AE6B9B9-2F2F-E30F-2B87-C2FD72D5C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1795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BBDC6D3B-5032-1231-4378-6927F55480C8}"/>
                </a:ext>
              </a:extLst>
            </p:cNvPr>
            <p:cNvSpPr txBox="1"/>
            <p:nvPr/>
          </p:nvSpPr>
          <p:spPr>
            <a:xfrm>
              <a:off x="2751795" y="4287242"/>
              <a:ext cx="2383896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fr-FR" sz="1600" b="1" dirty="0">
                  <a:solidFill>
                    <a:srgbClr val="EA2247"/>
                  </a:solidFill>
                  <a:latin typeface="+mj-lt"/>
                </a:rPr>
                <a:t>1970</a:t>
              </a:r>
            </a:p>
            <a:p>
              <a:endParaRPr lang="fr-FR" sz="300" dirty="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dirty="0">
                  <a:solidFill>
                    <a:schemeClr val="bg1"/>
                  </a:solidFill>
                </a:rPr>
                <a:t>Lutte contre </a:t>
              </a:r>
              <a:br>
                <a:rPr lang="fr-FR" dirty="0"/>
              </a:br>
              <a:r>
                <a:rPr lang="fr-FR" sz="1200" dirty="0">
                  <a:solidFill>
                    <a:schemeClr val="bg1"/>
                  </a:solidFill>
                </a:rPr>
                <a:t>la </a:t>
              </a:r>
              <a:r>
                <a:rPr lang="fr-FR" sz="1200" dirty="0">
                  <a:solidFill>
                    <a:schemeClr val="accent1"/>
                  </a:solidFill>
                  <a:latin typeface="Work Sans SemiBold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tuberculose</a:t>
              </a:r>
              <a:endParaRPr lang="fr-FR" dirty="0">
                <a:solidFill>
                  <a:schemeClr val="accent1"/>
                </a:solidFill>
                <a:latin typeface="Work Sans SemiBold" pitchFamily="2" charset="0"/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E32F09A8-1026-B867-39E1-BED129DCAA6A}"/>
                </a:ext>
              </a:extLst>
            </p:cNvPr>
            <p:cNvCxnSpPr>
              <a:cxnSpLocks/>
            </p:cNvCxnSpPr>
            <p:nvPr/>
          </p:nvCxnSpPr>
          <p:spPr>
            <a:xfrm>
              <a:off x="2825937" y="3975550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47EEBC6-073D-31AA-A739-2B7ECEA931B9}"/>
              </a:ext>
            </a:extLst>
          </p:cNvPr>
          <p:cNvGrpSpPr/>
          <p:nvPr/>
        </p:nvGrpSpPr>
        <p:grpSpPr>
          <a:xfrm>
            <a:off x="7463077" y="2684022"/>
            <a:ext cx="2383896" cy="1222680"/>
            <a:chOff x="3684689" y="2696094"/>
            <a:chExt cx="2383896" cy="1222680"/>
          </a:xfrm>
        </p:grpSpPr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673BB373-3BBB-AFC4-8936-C87E2A5653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4689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35A43B38-1C9C-B7C5-5EF8-1028049AD0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8831" y="3387782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022FBAFF-CD51-2A76-DB29-1828A3E55944}"/>
                </a:ext>
              </a:extLst>
            </p:cNvPr>
            <p:cNvSpPr txBox="1"/>
            <p:nvPr/>
          </p:nvSpPr>
          <p:spPr>
            <a:xfrm>
              <a:off x="3684689" y="2696094"/>
              <a:ext cx="2383896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fr-FR" sz="1600" b="1" dirty="0">
                  <a:solidFill>
                    <a:srgbClr val="EA2247"/>
                  </a:solidFill>
                  <a:latin typeface="+mj-lt"/>
                </a:rPr>
                <a:t>1994</a:t>
              </a:r>
            </a:p>
            <a:p>
              <a:endParaRPr lang="fr-FR" sz="300" dirty="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dirty="0">
                  <a:solidFill>
                    <a:schemeClr val="bg1"/>
                  </a:solidFill>
                  <a:ea typeface="+mn-lt"/>
                  <a:cs typeface="+mn-lt"/>
                </a:rPr>
                <a:t>Lutte contre </a:t>
              </a:r>
              <a:br>
                <a:rPr lang="fr-FR" sz="1200" dirty="0">
                  <a:solidFill>
                    <a:schemeClr val="bg1"/>
                  </a:solidFill>
                  <a:ea typeface="+mn-lt"/>
                  <a:cs typeface="+mn-lt"/>
                </a:rPr>
              </a:br>
              <a:r>
                <a:rPr lang="fr-FR" sz="1200" dirty="0">
                  <a:solidFill>
                    <a:schemeClr val="bg1"/>
                  </a:solidFill>
                  <a:ea typeface="+mn-lt"/>
                  <a:cs typeface="+mn-lt"/>
                </a:rPr>
                <a:t>la </a:t>
              </a:r>
              <a:r>
                <a:rPr lang="fr-FR" sz="1200" dirty="0">
                  <a:solidFill>
                    <a:schemeClr val="accent1"/>
                  </a:solidFill>
                  <a:latin typeface="Work Sans ExtraBold" pitchFamily="2" charset="0"/>
                  <a:ea typeface="+mn-lt"/>
                  <a:cs typeface="+mn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leishmaniose</a:t>
              </a:r>
              <a:endParaRPr lang="fr-FR" dirty="0">
                <a:solidFill>
                  <a:schemeClr val="accent1"/>
                </a:solidFill>
                <a:latin typeface="Work Sans ExtraBold" pitchFamily="2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EB6AAD7-0374-1D54-ABD1-D1EF20BEF3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56747"/>
            <a:ext cx="2441836" cy="1546820"/>
          </a:xfrm>
          <a:prstGeom prst="rect">
            <a:avLst/>
          </a:prstGeom>
        </p:spPr>
      </p:pic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C01B4DD5-A385-F03A-9CD6-754570729757}"/>
              </a:ext>
            </a:extLst>
          </p:cNvPr>
          <p:cNvSpPr/>
          <p:nvPr/>
        </p:nvSpPr>
        <p:spPr>
          <a:xfrm>
            <a:off x="983106" y="1483581"/>
            <a:ext cx="7934256" cy="32405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</a:rPr>
              <a:t>60 ans</a:t>
            </a:r>
            <a:endParaRPr lang="fr-BE" sz="1800" dirty="0">
              <a:solidFill>
                <a:schemeClr val="accent2"/>
              </a:solidFill>
              <a:latin typeface="Work Sans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6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2062D0-FC66-BF1F-6DB1-9A81D263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7349"/>
            <a:ext cx="10515600" cy="3050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9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31F5B718-22B1-9DCD-8E09-A25A8B90A5FE}"/>
              </a:ext>
            </a:extLst>
          </p:cNvPr>
          <p:cNvSpPr txBox="1"/>
          <p:nvPr/>
        </p:nvSpPr>
        <p:spPr>
          <a:xfrm>
            <a:off x="1393538" y="4366419"/>
            <a:ext cx="171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 err="1">
                <a:solidFill>
                  <a:schemeClr val="bg2"/>
                </a:solidFill>
                <a:ea typeface="+mj-ea"/>
                <a:cs typeface="+mj-cs"/>
              </a:rPr>
              <a:t>Lèpre</a:t>
            </a:r>
            <a:endParaRPr lang="fr-BE" sz="3200" b="1" dirty="0">
              <a:solidFill>
                <a:schemeClr val="bg2"/>
              </a:solidFill>
              <a:ea typeface="+mj-ea"/>
              <a:cs typeface="+mj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E2AD90D-02B8-712B-58A4-CF72852DCAB5}"/>
              </a:ext>
            </a:extLst>
          </p:cNvPr>
          <p:cNvSpPr txBox="1">
            <a:spLocks/>
          </p:cNvSpPr>
          <p:nvPr/>
        </p:nvSpPr>
        <p:spPr>
          <a:xfrm>
            <a:off x="3881933" y="4366419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solidFill>
                  <a:schemeClr val="bg2"/>
                </a:solidFill>
              </a:rPr>
              <a:t>Tuberculose</a:t>
            </a:r>
            <a:endParaRPr lang="nl-BE" sz="3200" b="1" dirty="0">
              <a:solidFill>
                <a:schemeClr val="bg2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5C0DFFD-96E1-2751-2C0B-1321B421E2AF}"/>
              </a:ext>
            </a:extLst>
          </p:cNvPr>
          <p:cNvSpPr txBox="1">
            <a:spLocks/>
          </p:cNvSpPr>
          <p:nvPr/>
        </p:nvSpPr>
        <p:spPr>
          <a:xfrm>
            <a:off x="7530435" y="4366419"/>
            <a:ext cx="2895027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sz="3200" b="1" dirty="0" err="1">
                <a:solidFill>
                  <a:schemeClr val="bg2"/>
                </a:solidFill>
              </a:rPr>
              <a:t>Leishmani</a:t>
            </a:r>
            <a:r>
              <a:rPr lang="en-BE" sz="3200" b="1" dirty="0">
                <a:solidFill>
                  <a:schemeClr val="bg2"/>
                </a:solidFill>
              </a:rPr>
              <a:t>o</a:t>
            </a:r>
            <a:r>
              <a:rPr lang="fr-BE" sz="3200" b="1" dirty="0">
                <a:solidFill>
                  <a:schemeClr val="bg2"/>
                </a:solidFill>
              </a:rPr>
              <a:t>s</a:t>
            </a:r>
            <a:r>
              <a:rPr lang="en-BE" sz="3200" b="1" dirty="0">
                <a:solidFill>
                  <a:schemeClr val="bg2"/>
                </a:solidFill>
              </a:rPr>
              <a:t>e</a:t>
            </a:r>
            <a:endParaRPr lang="nl-BE" sz="3200" b="1" dirty="0">
              <a:solidFill>
                <a:schemeClr val="bg2"/>
              </a:solidFill>
            </a:endParaRPr>
          </a:p>
        </p:txBody>
      </p:sp>
      <p:pic>
        <p:nvPicPr>
          <p:cNvPr id="2" name="Short movie_Leprosy_FR">
            <a:hlinkClick r:id="" action="ppaction://media"/>
            <a:extLst>
              <a:ext uri="{FF2B5EF4-FFF2-40B4-BE49-F238E27FC236}">
                <a16:creationId xmlns:a16="http://schemas.microsoft.com/office/drawing/2014/main" id="{C2C9EAB0-7250-D92C-42F8-A1706E0D48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37912" y="2639125"/>
            <a:ext cx="1122409" cy="631355"/>
          </a:xfrm>
          <a:prstGeom prst="rect">
            <a:avLst/>
          </a:prstGeom>
        </p:spPr>
      </p:pic>
      <p:pic>
        <p:nvPicPr>
          <p:cNvPr id="3" name="Picture 4" descr="_W1A6051">
            <a:extLst>
              <a:ext uri="{FF2B5EF4-FFF2-40B4-BE49-F238E27FC236}">
                <a16:creationId xmlns:a16="http://schemas.microsoft.com/office/drawing/2014/main" id="{7AC790C6-4588-027C-E23B-8EBAC6ED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30360" y="1649276"/>
            <a:ext cx="1645432" cy="2464617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" name="Short movie_Tuberculosis_FR">
            <a:hlinkClick r:id="" action="ppaction://media"/>
            <a:extLst>
              <a:ext uri="{FF2B5EF4-FFF2-40B4-BE49-F238E27FC236}">
                <a16:creationId xmlns:a16="http://schemas.microsoft.com/office/drawing/2014/main" id="{57639F2A-A690-C2B3-D05B-071054B9791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58048" y="2149257"/>
            <a:ext cx="1354136" cy="761702"/>
          </a:xfrm>
          <a:prstGeom prst="rect">
            <a:avLst/>
          </a:prstGeom>
        </p:spPr>
      </p:pic>
      <p:pic>
        <p:nvPicPr>
          <p:cNvPr id="9" name="Picture 6" descr="Patient atteint de Tuberclose">
            <a:extLst>
              <a:ext uri="{FF2B5EF4-FFF2-40B4-BE49-F238E27FC236}">
                <a16:creationId xmlns:a16="http://schemas.microsoft.com/office/drawing/2014/main" id="{E956235C-2FC7-1C89-67B1-768DB28F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0802" y="1649276"/>
            <a:ext cx="1645432" cy="2467292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" name="Short movie_Leishmaniasis_FR">
            <a:hlinkClick r:id="" action="ppaction://media"/>
            <a:extLst>
              <a:ext uri="{FF2B5EF4-FFF2-40B4-BE49-F238E27FC236}">
                <a16:creationId xmlns:a16="http://schemas.microsoft.com/office/drawing/2014/main" id="{9E99762B-E35D-8F28-D2FC-74CBEFC7AB2F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33891" y="2004435"/>
            <a:ext cx="2488116" cy="13995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8F7D27-2ABE-04E8-4A48-494D8F99CBC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245" y="1649276"/>
            <a:ext cx="3714750" cy="2477324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8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D4DDCE-0782-9AEE-7DBC-E19066C37E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98" y="4027983"/>
            <a:ext cx="3103709" cy="212761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28" name="Picture 4" descr="_W1A6051">
            <a:extLst>
              <a:ext uri="{FF2B5EF4-FFF2-40B4-BE49-F238E27FC236}">
                <a16:creationId xmlns:a16="http://schemas.microsoft.com/office/drawing/2014/main" id="{60C8C5ED-5304-6253-95EC-ECE6F9BB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099" y="1660046"/>
            <a:ext cx="1418901" cy="212761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30" name="Picture 6" descr="Le patient n'a malheureusement pas survécu">
            <a:extLst>
              <a:ext uri="{FF2B5EF4-FFF2-40B4-BE49-F238E27FC236}">
                <a16:creationId xmlns:a16="http://schemas.microsoft.com/office/drawing/2014/main" id="{06B10783-D93B-4FD7-6FFE-AE67D0EE5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906" y="1660046"/>
            <a:ext cx="1418902" cy="212761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910B36F-BEFA-874E-4FC9-5C9468AE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Maladies touchant les plus vulnérables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A9FE5EF-158C-D609-6F79-AE94BBAC803E}"/>
              </a:ext>
            </a:extLst>
          </p:cNvPr>
          <p:cNvSpPr txBox="1">
            <a:spLocks/>
          </p:cNvSpPr>
          <p:nvPr/>
        </p:nvSpPr>
        <p:spPr>
          <a:xfrm>
            <a:off x="4703233" y="2109419"/>
            <a:ext cx="6650567" cy="3238962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8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-BE" sz="2400" dirty="0"/>
              <a:t>La lèpre, la tuberculose et la leishmaniose touchent certaines populations plus que d'autres.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BE" sz="2000" dirty="0" err="1">
                <a:solidFill>
                  <a:schemeClr val="accent1"/>
                </a:solidFill>
                <a:latin typeface="Work Sans Light"/>
              </a:rPr>
              <a:t>Lesquelles</a:t>
            </a:r>
            <a:r>
              <a:rPr lang="en-BE" sz="2000" dirty="0">
                <a:solidFill>
                  <a:schemeClr val="accent1"/>
                </a:solidFill>
                <a:latin typeface="Work Sans Light"/>
              </a:rPr>
              <a:t> ? </a:t>
            </a:r>
            <a:endParaRPr lang="en-BE" sz="2000" dirty="0">
              <a:solidFill>
                <a:schemeClr val="accent1"/>
              </a:solidFill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BE" sz="2000" dirty="0">
                <a:solidFill>
                  <a:schemeClr val="accent1"/>
                </a:solidFill>
                <a:latin typeface="Work Sans Light"/>
              </a:rPr>
              <a:t>Pourquoi ? </a:t>
            </a:r>
            <a:endParaRPr lang="en-BE" sz="2000" dirty="0">
              <a:solidFill>
                <a:schemeClr val="accent1"/>
              </a:solidFill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BE" sz="2000" dirty="0">
                <a:solidFill>
                  <a:schemeClr val="accent1"/>
                </a:solidFill>
                <a:latin typeface="Work Sans Light"/>
              </a:rPr>
              <a:t>Que </a:t>
            </a:r>
            <a:r>
              <a:rPr lang="en-BE" sz="2000" dirty="0" err="1">
                <a:solidFill>
                  <a:schemeClr val="accent1"/>
                </a:solidFill>
                <a:latin typeface="Work Sans Light"/>
              </a:rPr>
              <a:t>pouvons</a:t>
            </a:r>
            <a:r>
              <a:rPr lang="en-BE" sz="2000" dirty="0">
                <a:solidFill>
                  <a:schemeClr val="accent1"/>
                </a:solidFill>
                <a:latin typeface="Work Sans Light"/>
              </a:rPr>
              <a:t>-nous faire pour </a:t>
            </a:r>
            <a:r>
              <a:rPr lang="en-BE" sz="2000" dirty="0" err="1">
                <a:solidFill>
                  <a:schemeClr val="accent1"/>
                </a:solidFill>
                <a:latin typeface="Work Sans Light"/>
              </a:rPr>
              <a:t>l’éviter</a:t>
            </a:r>
            <a:r>
              <a:rPr lang="en-BE" sz="2000" dirty="0">
                <a:solidFill>
                  <a:schemeClr val="accent1"/>
                </a:solidFill>
                <a:latin typeface="Work Sans Light"/>
              </a:rPr>
              <a:t> ?  </a:t>
            </a:r>
            <a:endParaRPr lang="en-BE" sz="20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BE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582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roue, plein air, personne, pneu&#10;&#10;Description générée automatiquement">
            <a:extLst>
              <a:ext uri="{FF2B5EF4-FFF2-40B4-BE49-F238E27FC236}">
                <a16:creationId xmlns:a16="http://schemas.microsoft.com/office/drawing/2014/main" id="{42A07D44-C977-AA7D-8DE7-190208B460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4112" t="4165" r="4112" b="4165"/>
          <a:stretch/>
        </p:blipFill>
        <p:spPr>
          <a:xfrm>
            <a:off x="6085840" y="1273175"/>
            <a:ext cx="5272723" cy="514985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353A696-1BE9-36A5-88A3-FC5B2781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Résistantes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64FCEE-7665-D8EF-8619-BF58FB45F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lèpre, la tuberculose, </a:t>
            </a:r>
            <a:br>
              <a:rPr lang="fr-FR" dirty="0"/>
            </a:br>
            <a:r>
              <a:rPr lang="fr-FR" dirty="0"/>
              <a:t>la leishmaniose sont persévérantes ... 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0B154A-256C-575F-FE00-3E7BF8BC6D09}"/>
              </a:ext>
            </a:extLst>
          </p:cNvPr>
          <p:cNvSpPr txBox="1"/>
          <p:nvPr/>
        </p:nvSpPr>
        <p:spPr>
          <a:xfrm>
            <a:off x="1391696" y="4202729"/>
            <a:ext cx="383344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r-FR" sz="3600" dirty="0">
                <a:solidFill>
                  <a:schemeClr val="bg1"/>
                </a:solidFill>
                <a:latin typeface="Work Sans SemiBold" pitchFamily="2" charset="0"/>
              </a:rPr>
              <a:t>Nous aussi !</a:t>
            </a:r>
            <a:endParaRPr lang="fr-FR" dirty="0">
              <a:solidFill>
                <a:schemeClr val="bg1"/>
              </a:solidFill>
              <a:latin typeface="Work San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6F5D453-221D-0112-7A4D-764C0E535F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989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428FC43-6115-B370-0C93-E98918818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40" y="1513572"/>
            <a:ext cx="755335" cy="7553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7065A9F-D6FE-31EB-DD0E-57B47EA0B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715" y="2319816"/>
            <a:ext cx="755335" cy="7553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87AA0A-A49F-3547-9907-F678B4716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090" y="3126060"/>
            <a:ext cx="720557" cy="7205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7F30839-B225-3A15-6E4C-62FBADFEB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340" y="3897526"/>
            <a:ext cx="751656" cy="75165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D1A873-D4C7-0101-6CDB-2EF6E7559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933" y="4700091"/>
            <a:ext cx="751221" cy="75122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503FF6-2A5C-2ACF-CFEA-F2F229FA5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8090" y="5502223"/>
            <a:ext cx="761296" cy="761296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99D72E97-B61C-0DA7-B65F-3F99572DDCC0}"/>
              </a:ext>
            </a:extLst>
          </p:cNvPr>
          <p:cNvSpPr txBox="1">
            <a:spLocks/>
          </p:cNvSpPr>
          <p:nvPr/>
        </p:nvSpPr>
        <p:spPr>
          <a:xfrm>
            <a:off x="1882875" y="1588577"/>
            <a:ext cx="3893024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1. </a:t>
            </a: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S</a:t>
            </a:r>
            <a:r>
              <a:rPr lang="fr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a</a:t>
            </a: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voir que tu es malade</a:t>
            </a:r>
            <a:endParaRPr lang="fr-BE" sz="1800" dirty="0">
              <a:solidFill>
                <a:schemeClr val="accent2"/>
              </a:solidFill>
              <a:latin typeface="Work Sans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16242680-B8FE-E4E5-AE68-F79AB338A70F}"/>
              </a:ext>
            </a:extLst>
          </p:cNvPr>
          <p:cNvSpPr txBox="1">
            <a:spLocks/>
          </p:cNvSpPr>
          <p:nvPr/>
        </p:nvSpPr>
        <p:spPr>
          <a:xfrm>
            <a:off x="7362325" y="5580209"/>
            <a:ext cx="3568141" cy="6053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chemeClr val="accent2"/>
                </a:solidFill>
                <a:latin typeface="Work Sans SemiBold" pitchFamily="2" charset="0"/>
                <a:cs typeface="Times New Roman"/>
              </a:rPr>
              <a:t>6. </a:t>
            </a: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/>
              </a:rPr>
              <a:t>Youpie, Tu es guéri ! </a:t>
            </a:r>
            <a:br>
              <a:rPr lang="fr-BE" sz="1800" dirty="0">
                <a:solidFill>
                  <a:schemeClr val="accent2"/>
                </a:solidFill>
                <a:latin typeface="Work Sans SemiBold" pitchFamily="2" charset="0"/>
                <a:cs typeface="Times New Roman"/>
              </a:rPr>
            </a:b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/>
              </a:rPr>
              <a:t>Une nouvelle vie commence ! </a:t>
            </a:r>
            <a:endParaRPr lang="fr-BE" sz="1800" dirty="0">
              <a:solidFill>
                <a:schemeClr val="accent2"/>
              </a:solidFill>
              <a:latin typeface="Work Sans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5D612727-6E0D-80B4-4321-1A15260CA8E0}"/>
              </a:ext>
            </a:extLst>
          </p:cNvPr>
          <p:cNvSpPr txBox="1">
            <a:spLocks/>
          </p:cNvSpPr>
          <p:nvPr/>
        </p:nvSpPr>
        <p:spPr>
          <a:xfrm>
            <a:off x="4673141" y="4773039"/>
            <a:ext cx="3893024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5. </a:t>
            </a:r>
            <a:r>
              <a:rPr lang="en-BE" sz="1800" dirty="0" err="1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Contrôle</a:t>
            </a: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 par le </a:t>
            </a:r>
            <a:r>
              <a:rPr lang="en-BE" sz="1800" dirty="0" err="1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médecin</a:t>
            </a:r>
            <a:endParaRPr lang="fr-BE" sz="1800" dirty="0">
              <a:solidFill>
                <a:schemeClr val="accent2"/>
              </a:solidFill>
              <a:latin typeface="Work Sans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2BE8A55-5572-322A-719A-5C91F826E1DD}"/>
              </a:ext>
            </a:extLst>
          </p:cNvPr>
          <p:cNvSpPr txBox="1">
            <a:spLocks/>
          </p:cNvSpPr>
          <p:nvPr/>
        </p:nvSpPr>
        <p:spPr>
          <a:xfrm>
            <a:off x="1882875" y="3970692"/>
            <a:ext cx="5160495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4. </a:t>
            </a:r>
            <a:r>
              <a:rPr lang="en-BE" sz="1800" dirty="0" err="1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Traitement</a:t>
            </a: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 et m</a:t>
            </a:r>
            <a:r>
              <a:rPr lang="fr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e</a:t>
            </a:r>
            <a:r>
              <a:rPr lang="en-BE" sz="1800" dirty="0" err="1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dicaments</a:t>
            </a: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 </a:t>
            </a:r>
            <a:r>
              <a:rPr lang="en-BE" sz="1800" dirty="0" err="1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gratuits</a:t>
            </a:r>
            <a:endParaRPr lang="fr-BE" sz="1800" dirty="0">
              <a:solidFill>
                <a:schemeClr val="accent2"/>
              </a:solidFill>
              <a:latin typeface="Work Sans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696786E-E2DC-0854-B81B-04F23F3444D6}"/>
              </a:ext>
            </a:extLst>
          </p:cNvPr>
          <p:cNvSpPr txBox="1">
            <a:spLocks/>
          </p:cNvSpPr>
          <p:nvPr/>
        </p:nvSpPr>
        <p:spPr>
          <a:xfrm>
            <a:off x="7362325" y="3183676"/>
            <a:ext cx="4034392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3. </a:t>
            </a: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Consultation par le </a:t>
            </a:r>
            <a:r>
              <a:rPr lang="en-BE" sz="1800" dirty="0" err="1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médecin</a:t>
            </a:r>
            <a:endParaRPr lang="fr-BE" sz="1800" dirty="0">
              <a:solidFill>
                <a:schemeClr val="accent2"/>
              </a:solidFill>
              <a:latin typeface="Work Sans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1B17F8D6-D14E-FC41-F6FC-970BB1A31E00}"/>
              </a:ext>
            </a:extLst>
          </p:cNvPr>
          <p:cNvSpPr txBox="1">
            <a:spLocks/>
          </p:cNvSpPr>
          <p:nvPr/>
        </p:nvSpPr>
        <p:spPr>
          <a:xfrm>
            <a:off x="4673141" y="2394821"/>
            <a:ext cx="3893024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2. </a:t>
            </a:r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Rechercher un médecin</a:t>
            </a:r>
            <a:endParaRPr lang="fr-BE" sz="1800" dirty="0">
              <a:solidFill>
                <a:schemeClr val="accent2"/>
              </a:solidFill>
              <a:latin typeface="Work Sans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515186-8092-40C7-7067-A6627515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Le parcours du patient - les étapes de la guérison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4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3657F5-6D9D-3F61-2B4A-0EDE41B52044}"/>
              </a:ext>
            </a:extLst>
          </p:cNvPr>
          <p:cNvSpPr/>
          <p:nvPr/>
        </p:nvSpPr>
        <p:spPr>
          <a:xfrm>
            <a:off x="8290387" y="1259459"/>
            <a:ext cx="3074302" cy="515827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412A0-D24A-96CE-AED2-2A3C65723591}"/>
              </a:ext>
            </a:extLst>
          </p:cNvPr>
          <p:cNvSpPr/>
          <p:nvPr/>
        </p:nvSpPr>
        <p:spPr>
          <a:xfrm>
            <a:off x="4804482" y="1259460"/>
            <a:ext cx="3325730" cy="517153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71B0C8-6603-4526-12DB-8DBE136423BF}"/>
              </a:ext>
            </a:extLst>
          </p:cNvPr>
          <p:cNvSpPr/>
          <p:nvPr/>
        </p:nvSpPr>
        <p:spPr>
          <a:xfrm>
            <a:off x="1971330" y="1259460"/>
            <a:ext cx="2672977" cy="517153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 descr="twee minuten pictogram op witte achtergrond. 2 minuten timer teken. 2min  tijdcirkel symbool. vlakke stijl. 10311392 Vectorkunst bij Vecteezy">
            <a:extLst>
              <a:ext uri="{FF2B5EF4-FFF2-40B4-BE49-F238E27FC236}">
                <a16:creationId xmlns:a16="http://schemas.microsoft.com/office/drawing/2014/main" id="{B727F5FA-CAE7-3892-D1D7-B517D30ECA5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68" y="232622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BBDFF0B-9347-0B52-BAD0-37F36DC78ED4}"/>
              </a:ext>
            </a:extLst>
          </p:cNvPr>
          <p:cNvSpPr txBox="1">
            <a:spLocks/>
          </p:cNvSpPr>
          <p:nvPr/>
        </p:nvSpPr>
        <p:spPr>
          <a:xfrm>
            <a:off x="1971330" y="1259459"/>
            <a:ext cx="2672977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latin typeface="Work Sans SemiBold" pitchFamily="2" charset="0"/>
              </a:rPr>
              <a:t>L</a:t>
            </a:r>
            <a:r>
              <a:rPr lang="en-BE" sz="3200" b="1" dirty="0" err="1">
                <a:latin typeface="Work Sans SemiBold" pitchFamily="2" charset="0"/>
              </a:rPr>
              <a:t>épre</a:t>
            </a:r>
            <a:endParaRPr lang="nl-BE" sz="3200" b="1" dirty="0">
              <a:latin typeface="Work Sans SemiBold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C3A9D6B-551C-28C3-F9C5-67399389A8BD}"/>
              </a:ext>
            </a:extLst>
          </p:cNvPr>
          <p:cNvSpPr txBox="1">
            <a:spLocks/>
          </p:cNvSpPr>
          <p:nvPr/>
        </p:nvSpPr>
        <p:spPr>
          <a:xfrm>
            <a:off x="4803117" y="1259459"/>
            <a:ext cx="3328460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Work Sans SemiBold" pitchFamily="2" charset="0"/>
              </a:rPr>
              <a:t>Tuberculose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  <a:latin typeface="Work Sans SemiBold" pitchFamily="2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D87ABED-2EB4-3A62-8EC0-CDCB3226BB7F}"/>
              </a:ext>
            </a:extLst>
          </p:cNvPr>
          <p:cNvSpPr txBox="1">
            <a:spLocks/>
          </p:cNvSpPr>
          <p:nvPr/>
        </p:nvSpPr>
        <p:spPr>
          <a:xfrm>
            <a:off x="8290387" y="1259459"/>
            <a:ext cx="3074302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 err="1">
                <a:latin typeface="Work Sans SemiBold" pitchFamily="2" charset="0"/>
              </a:rPr>
              <a:t>Leishmani</a:t>
            </a:r>
            <a:r>
              <a:rPr lang="en-BE" sz="3200" b="1" dirty="0">
                <a:latin typeface="Work Sans SemiBold" pitchFamily="2" charset="0"/>
              </a:rPr>
              <a:t>o</a:t>
            </a:r>
            <a:r>
              <a:rPr lang="fr-BE" sz="3200" b="1" dirty="0">
                <a:latin typeface="Work Sans SemiBold" pitchFamily="2" charset="0"/>
              </a:rPr>
              <a:t>s</a:t>
            </a:r>
            <a:r>
              <a:rPr lang="en-BE" sz="3200" b="1" dirty="0">
                <a:latin typeface="Work Sans SemiBold" pitchFamily="2" charset="0"/>
              </a:rPr>
              <a:t>e</a:t>
            </a:r>
            <a:endParaRPr lang="nl-BE" sz="3200" b="1" dirty="0">
              <a:latin typeface="Work Sans SemiBold" pitchFamily="2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A02A06A-7CDE-3BB9-51F0-6A6FFB4F48A7}"/>
              </a:ext>
            </a:extLst>
          </p:cNvPr>
          <p:cNvSpPr txBox="1">
            <a:spLocks/>
          </p:cNvSpPr>
          <p:nvPr/>
        </p:nvSpPr>
        <p:spPr>
          <a:xfrm>
            <a:off x="2072576" y="2326220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1 </a:t>
            </a:r>
            <a:r>
              <a:rPr lang="fr-BE" sz="3200" b="1" dirty="0" err="1"/>
              <a:t>pati</a:t>
            </a:r>
            <a:r>
              <a:rPr lang="en-BE" sz="3200" b="1" dirty="0"/>
              <a:t>e</a:t>
            </a:r>
            <a:r>
              <a:rPr lang="fr-BE" sz="3200" b="1" dirty="0"/>
              <a:t>nt</a:t>
            </a:r>
            <a:endParaRPr lang="nl-BE" sz="3200" b="1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717430A-0511-CB24-A753-7FF188103F07}"/>
              </a:ext>
            </a:extLst>
          </p:cNvPr>
          <p:cNvSpPr txBox="1">
            <a:spLocks/>
          </p:cNvSpPr>
          <p:nvPr/>
        </p:nvSpPr>
        <p:spPr>
          <a:xfrm>
            <a:off x="5153398" y="2326220"/>
            <a:ext cx="2627899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40 </a:t>
            </a:r>
            <a:r>
              <a:rPr lang="fr-BE" sz="32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pati</a:t>
            </a:r>
            <a:r>
              <a:rPr lang="en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e</a:t>
            </a:r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nt</a:t>
            </a:r>
            <a:r>
              <a:rPr lang="en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s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B77D20E-683E-FE18-D8E2-4564971A11AF}"/>
              </a:ext>
            </a:extLst>
          </p:cNvPr>
          <p:cNvSpPr txBox="1">
            <a:spLocks/>
          </p:cNvSpPr>
          <p:nvPr/>
        </p:nvSpPr>
        <p:spPr>
          <a:xfrm>
            <a:off x="8592296" y="2326220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4 </a:t>
            </a:r>
            <a:r>
              <a:rPr lang="fr-BE" sz="3200" b="1" dirty="0" err="1"/>
              <a:t>pati</a:t>
            </a:r>
            <a:r>
              <a:rPr lang="en-BE" sz="3200" b="1" dirty="0"/>
              <a:t>e</a:t>
            </a:r>
            <a:r>
              <a:rPr lang="fr-BE" sz="3200" b="1" dirty="0"/>
              <a:t>nt</a:t>
            </a:r>
            <a:r>
              <a:rPr lang="en-BE" sz="3200" b="1" dirty="0"/>
              <a:t>s</a:t>
            </a:r>
            <a:endParaRPr lang="nl-BE" sz="3200" b="1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53AA4FB-F1FC-A5BC-4329-A9B31CADF570}"/>
              </a:ext>
            </a:extLst>
          </p:cNvPr>
          <p:cNvSpPr txBox="1">
            <a:spLocks/>
          </p:cNvSpPr>
          <p:nvPr/>
        </p:nvSpPr>
        <p:spPr>
          <a:xfrm>
            <a:off x="2107051" y="4444740"/>
            <a:ext cx="2401535" cy="640489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99 % </a:t>
            </a:r>
            <a:endParaRPr lang="nl-BE" sz="3200" b="1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195F789-0AC8-2BB7-EDD7-598D29CD39E6}"/>
              </a:ext>
            </a:extLst>
          </p:cNvPr>
          <p:cNvSpPr txBox="1">
            <a:spLocks/>
          </p:cNvSpPr>
          <p:nvPr/>
        </p:nvSpPr>
        <p:spPr>
          <a:xfrm>
            <a:off x="5232105" y="4459742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95 %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391F39F-0FB1-55E4-2799-AA6F02497CB3}"/>
              </a:ext>
            </a:extLst>
          </p:cNvPr>
          <p:cNvSpPr txBox="1">
            <a:spLocks/>
          </p:cNvSpPr>
          <p:nvPr/>
        </p:nvSpPr>
        <p:spPr>
          <a:xfrm>
            <a:off x="8592296" y="4459742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85 %</a:t>
            </a:r>
            <a:endParaRPr lang="nl-BE" sz="3200" b="1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5E3E6E9-AC9F-375F-F7EF-6F9C27DDB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68" y="4487632"/>
            <a:ext cx="648000" cy="648000"/>
          </a:xfrm>
          <a:prstGeom prst="rect">
            <a:avLst/>
          </a:prstGeom>
        </p:spPr>
      </p:pic>
      <p:pic>
        <p:nvPicPr>
          <p:cNvPr id="1028" name="Picture 4" descr="persoon pictogram 566937 Vectorkunst bij Vecteezy">
            <a:extLst>
              <a:ext uri="{FF2B5EF4-FFF2-40B4-BE49-F238E27FC236}">
                <a16:creationId xmlns:a16="http://schemas.microsoft.com/office/drawing/2014/main" id="{38188B00-BA63-44B4-5E03-8890D6FD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68" y="340692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3DE2EF9A-BCDF-EA72-67A7-A57A5EA5D202}"/>
              </a:ext>
            </a:extLst>
          </p:cNvPr>
          <p:cNvSpPr txBox="1">
            <a:spLocks/>
          </p:cNvSpPr>
          <p:nvPr/>
        </p:nvSpPr>
        <p:spPr>
          <a:xfrm>
            <a:off x="2072576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 dirty="0"/>
              <a:t>200.000</a:t>
            </a:r>
            <a:endParaRPr lang="nl-BE" sz="3200" b="1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A474D78D-0980-84B9-1A4A-5502A5C8D17D}"/>
              </a:ext>
            </a:extLst>
          </p:cNvPr>
          <p:cNvSpPr txBox="1">
            <a:spLocks/>
          </p:cNvSpPr>
          <p:nvPr/>
        </p:nvSpPr>
        <p:spPr>
          <a:xfrm>
            <a:off x="8592296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1</a:t>
            </a:r>
            <a:r>
              <a:rPr lang="en-BE" sz="3200" b="1" dirty="0"/>
              <a:t> million</a:t>
            </a:r>
            <a:endParaRPr lang="nl-BE" sz="3200" b="1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45308A2B-DCF4-172F-0F6E-B4D6466321E1}"/>
              </a:ext>
            </a:extLst>
          </p:cNvPr>
          <p:cNvSpPr txBox="1">
            <a:spLocks/>
          </p:cNvSpPr>
          <p:nvPr/>
        </p:nvSpPr>
        <p:spPr>
          <a:xfrm>
            <a:off x="5232105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&gt; 10</a:t>
            </a:r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en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millions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8B7481-ACF4-238F-BBF3-885C2E1F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 err="1"/>
              <a:t>Quelques</a:t>
            </a:r>
            <a:r>
              <a:rPr lang="en-BE" dirty="0"/>
              <a:t> chiffres</a:t>
            </a:r>
            <a:endParaRPr lang="fr-BE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7A27E69-7E05-30CE-A24D-DC5A26A2F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Source : site de l’OMS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8261BEC-6CC9-557D-F1C1-EF5374674251}"/>
              </a:ext>
            </a:extLst>
          </p:cNvPr>
          <p:cNvSpPr txBox="1">
            <a:spLocks/>
          </p:cNvSpPr>
          <p:nvPr/>
        </p:nvSpPr>
        <p:spPr>
          <a:xfrm>
            <a:off x="5232105" y="5526503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&gt; 1,5</a:t>
            </a:r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en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millions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Graphique 11" descr="Pierre tombale avec un remplissage uni">
            <a:extLst>
              <a:ext uri="{FF2B5EF4-FFF2-40B4-BE49-F238E27FC236}">
                <a16:creationId xmlns:a16="http://schemas.microsoft.com/office/drawing/2014/main" id="{A9691371-0AE2-FB55-63D0-38A1853D6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668" y="5496339"/>
            <a:ext cx="720000" cy="72000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75BCEF0D-FB93-F0F5-C9D7-202488898473}"/>
              </a:ext>
            </a:extLst>
          </p:cNvPr>
          <p:cNvGrpSpPr/>
          <p:nvPr/>
        </p:nvGrpSpPr>
        <p:grpSpPr>
          <a:xfrm>
            <a:off x="1971330" y="3172344"/>
            <a:ext cx="2672977" cy="2133522"/>
            <a:chOff x="1971330" y="3172344"/>
            <a:chExt cx="9391995" cy="2133522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A0FE0B4-7754-59C2-E849-EF3571E2D430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3D46CF3-6B20-6E28-DF69-9564593E7DC0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438EC6BE-78FC-AAEE-CBD7-1C97A08B7703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E54AF25-DBB4-4A28-B9D4-894DCF3D1A6C}"/>
              </a:ext>
            </a:extLst>
          </p:cNvPr>
          <p:cNvGrpSpPr/>
          <p:nvPr/>
        </p:nvGrpSpPr>
        <p:grpSpPr>
          <a:xfrm>
            <a:off x="8289022" y="3172344"/>
            <a:ext cx="3075667" cy="2133522"/>
            <a:chOff x="1971330" y="3172344"/>
            <a:chExt cx="9391995" cy="2133522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2031379F-0669-B85F-233A-0C02F47672F4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5351895-7CF1-4E55-F207-EF265C4E0D6F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32023F7-999F-757D-0FD4-FEF2D42507E4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74CB6BC-87A8-0E20-49CF-05699D99A23F}"/>
              </a:ext>
            </a:extLst>
          </p:cNvPr>
          <p:cNvGrpSpPr/>
          <p:nvPr/>
        </p:nvGrpSpPr>
        <p:grpSpPr>
          <a:xfrm>
            <a:off x="4810496" y="3172344"/>
            <a:ext cx="3328460" cy="2133522"/>
            <a:chOff x="1971330" y="3172344"/>
            <a:chExt cx="9391995" cy="2133522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E89223-3855-E94C-B907-6EDD6FBEFBD9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9213A13-564B-FC8B-E616-211E82530060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46BEDEA-81AA-CCD8-4BB0-FC98F6399C7F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82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D91C2-357B-ED07-CEC6-92B22E3E5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BE" dirty="0"/>
              <a:t>Père Damien</a:t>
            </a:r>
            <a:br>
              <a:rPr lang="nl-BE" dirty="0"/>
            </a:br>
            <a:r>
              <a:rPr lang="en-BE" dirty="0" err="1"/>
              <a:t>Fonceur</a:t>
            </a:r>
            <a:endParaRPr lang="nl-BE" dirty="0"/>
          </a:p>
        </p:txBody>
      </p:sp>
      <p:pic>
        <p:nvPicPr>
          <p:cNvPr id="4" name="Picture 2" descr="Damien de Molokaï missionnaire parmi les lépreux">
            <a:extLst>
              <a:ext uri="{FF2B5EF4-FFF2-40B4-BE49-F238E27FC236}">
                <a16:creationId xmlns:a16="http://schemas.microsoft.com/office/drawing/2014/main" id="{ACE9D36D-9175-4493-B5EA-3D6977FC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5250"/>
          <a:stretch>
            <a:fillRect/>
          </a:stretch>
        </p:blipFill>
        <p:spPr bwMode="auto">
          <a:xfrm>
            <a:off x="1295409" y="2462893"/>
            <a:ext cx="3150726" cy="3193006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A95F531-70D5-1ACA-07CE-2BFFACA8A7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3372" y="1272590"/>
            <a:ext cx="10549953" cy="5163894"/>
          </a:xfrm>
          <a:prstGeom prst="rect">
            <a:avLst/>
          </a:prstGeom>
          <a:solidFill>
            <a:srgbClr val="C9D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2969E4-46D7-7D7F-1C16-3048C075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altLang="nl-BE" dirty="0"/>
              <a:t>Damien le fonceur : un touche-à-tout</a:t>
            </a:r>
            <a:endParaRPr lang="fr-BE" dirty="0"/>
          </a:p>
        </p:txBody>
      </p:sp>
      <p:pic>
        <p:nvPicPr>
          <p:cNvPr id="5" name="Picture 22" descr="verpleger">
            <a:extLst>
              <a:ext uri="{FF2B5EF4-FFF2-40B4-BE49-F238E27FC236}">
                <a16:creationId xmlns:a16="http://schemas.microsoft.com/office/drawing/2014/main" id="{C2057E99-29E4-FD7C-75D2-BE62436B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15909"/>
          <a:stretch>
            <a:fillRect/>
          </a:stretch>
        </p:blipFill>
        <p:spPr bwMode="auto">
          <a:xfrm>
            <a:off x="937381" y="1510393"/>
            <a:ext cx="2174186" cy="23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politieagent">
            <a:extLst>
              <a:ext uri="{FF2B5EF4-FFF2-40B4-BE49-F238E27FC236}">
                <a16:creationId xmlns:a16="http://schemas.microsoft.com/office/drawing/2014/main" id="{B380C350-4FBD-066D-E61D-14D80C208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78" y="1487059"/>
            <a:ext cx="2444980" cy="244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orkestleider">
            <a:extLst>
              <a:ext uri="{FF2B5EF4-FFF2-40B4-BE49-F238E27FC236}">
                <a16:creationId xmlns:a16="http://schemas.microsoft.com/office/drawing/2014/main" id="{6CD9C45D-2887-7F6D-FF51-E04FA6B6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69" y="1681736"/>
            <a:ext cx="3014744" cy="205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eerkracht">
            <a:extLst>
              <a:ext uri="{FF2B5EF4-FFF2-40B4-BE49-F238E27FC236}">
                <a16:creationId xmlns:a16="http://schemas.microsoft.com/office/drawing/2014/main" id="{7D5F12B6-6715-E3A7-033E-B41B47CB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24" y="1554865"/>
            <a:ext cx="2309369" cy="230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architect">
            <a:extLst>
              <a:ext uri="{FF2B5EF4-FFF2-40B4-BE49-F238E27FC236}">
                <a16:creationId xmlns:a16="http://schemas.microsoft.com/office/drawing/2014/main" id="{E66CE3F1-A971-4D3A-A431-C924C6AC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9"/>
          <a:stretch>
            <a:fillRect/>
          </a:stretch>
        </p:blipFill>
        <p:spPr bwMode="auto">
          <a:xfrm>
            <a:off x="1183807" y="4051578"/>
            <a:ext cx="2553713" cy="207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timmerman">
            <a:extLst>
              <a:ext uri="{FF2B5EF4-FFF2-40B4-BE49-F238E27FC236}">
                <a16:creationId xmlns:a16="http://schemas.microsoft.com/office/drawing/2014/main" id="{198455CE-3565-CA55-976C-83F50556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11363"/>
          <a:stretch>
            <a:fillRect/>
          </a:stretch>
        </p:blipFill>
        <p:spPr bwMode="auto">
          <a:xfrm>
            <a:off x="4700765" y="3930353"/>
            <a:ext cx="2699404" cy="231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hirurg">
            <a:extLst>
              <a:ext uri="{FF2B5EF4-FFF2-40B4-BE49-F238E27FC236}">
                <a16:creationId xmlns:a16="http://schemas.microsoft.com/office/drawing/2014/main" id="{F47E5E72-F4EC-31C5-B2E1-4A9D500E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415" y="4014498"/>
            <a:ext cx="2644778" cy="21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7F8D23-F144-9C10-2959-7F6D115D5B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2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UwehkvbM"/>
  <p:tag name="ARTICULATE_SLIDE_COUNT" val="2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action damien">
      <a:dk1>
        <a:srgbClr val="44546A"/>
      </a:dk1>
      <a:lt1>
        <a:srgbClr val="FFFFFF"/>
      </a:lt1>
      <a:dk2>
        <a:srgbClr val="44546A"/>
      </a:dk2>
      <a:lt2>
        <a:srgbClr val="FFFFFF"/>
      </a:lt2>
      <a:accent1>
        <a:srgbClr val="EE2247"/>
      </a:accent1>
      <a:accent2>
        <a:srgbClr val="4FB9A9"/>
      </a:accent2>
      <a:accent3>
        <a:srgbClr val="FFD791"/>
      </a:accent3>
      <a:accent4>
        <a:srgbClr val="A3D7E6"/>
      </a:accent4>
      <a:accent5>
        <a:srgbClr val="40A0B8"/>
      </a:accent5>
      <a:accent6>
        <a:srgbClr val="000000"/>
      </a:accent6>
      <a:hlink>
        <a:srgbClr val="0E2433"/>
      </a:hlink>
      <a:folHlink>
        <a:srgbClr val="44546A"/>
      </a:folHlink>
    </a:clrScheme>
    <a:fontScheme name="action damien">
      <a:majorFont>
        <a:latin typeface="Work Sans"/>
        <a:ea typeface=""/>
        <a:cs typeface=""/>
      </a:majorFont>
      <a:minorFont>
        <a:latin typeface="Work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ion Damien Template Standard Def_Bilingue.potx" id="{045AC94E-C4F7-495D-9ED3-DEF1ACF39A89}" vid="{A0A8696A-EAE0-47EC-BDC4-155F43E7EB4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9e76cb-955c-43be-a237-5ff87257d473">
      <Terms xmlns="http://schemas.microsoft.com/office/infopath/2007/PartnerControls"/>
    </lcf76f155ced4ddcb4097134ff3c332f>
    <TaxCatchAll xmlns="33250d6d-d5f8-4f35-95d5-f18c0cca0b0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75E3F49FCA74E89BB662692A8920F" ma:contentTypeVersion="17" ma:contentTypeDescription="Create a new document." ma:contentTypeScope="" ma:versionID="fccf318589f860e48c8ea5b256574ecb">
  <xsd:schema xmlns:xsd="http://www.w3.org/2001/XMLSchema" xmlns:xs="http://www.w3.org/2001/XMLSchema" xmlns:p="http://schemas.microsoft.com/office/2006/metadata/properties" xmlns:ns2="b89e76cb-955c-43be-a237-5ff87257d473" xmlns:ns3="33250d6d-d5f8-4f35-95d5-f18c0cca0b0a" targetNamespace="http://schemas.microsoft.com/office/2006/metadata/properties" ma:root="true" ma:fieldsID="6d5dee0a798fb4cd08f9ff3abda27776" ns2:_="" ns3:_="">
    <xsd:import namespace="b89e76cb-955c-43be-a237-5ff87257d473"/>
    <xsd:import namespace="33250d6d-d5f8-4f35-95d5-f18c0cca0b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9e76cb-955c-43be-a237-5ff87257d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d07c0f8-4f1f-4c65-9855-78a10bd5dd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50d6d-d5f8-4f35-95d5-f18c0cca0b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73b4bac-f58e-4a10-9a5c-639e323fdf8f}" ma:internalName="TaxCatchAll" ma:showField="CatchAllData" ma:web="33250d6d-d5f8-4f35-95d5-f18c0cca0b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9A3FF1-E950-4B7E-B39E-758DFBE188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810ADB-5E7D-4584-811F-CECB45C8B764}">
  <ds:schemaRefs>
    <ds:schemaRef ds:uri="http://schemas.microsoft.com/office/2006/documentManagement/types"/>
    <ds:schemaRef ds:uri="785121ed-c1c4-4d60-89b2-865c25e2da95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f7e0b17-835b-484f-a026-83df790e0f57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A6EE95A-C6D9-452B-A1AF-A6D61781A9C4}"/>
</file>

<file path=docProps/app.xml><?xml version="1.0" encoding="utf-8"?>
<Properties xmlns="http://schemas.openxmlformats.org/officeDocument/2006/extended-properties" xmlns:vt="http://schemas.openxmlformats.org/officeDocument/2006/docPropsVTypes">
  <Template>Action Damien Template Standard Def_Bilingue</Template>
  <TotalTime>0</TotalTime>
  <Words>1073</Words>
  <Application>Microsoft Office PowerPoint</Application>
  <PresentationFormat>Grand écran</PresentationFormat>
  <Paragraphs>161</Paragraphs>
  <Slides>20</Slides>
  <Notes>11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Raleway</vt:lpstr>
      <vt:lpstr>Courier New</vt:lpstr>
      <vt:lpstr>Noto Sans</vt:lpstr>
      <vt:lpstr>Arial</vt:lpstr>
      <vt:lpstr>Calibri</vt:lpstr>
      <vt:lpstr>Work Sans Light</vt:lpstr>
      <vt:lpstr>Work Sans ExtraBold</vt:lpstr>
      <vt:lpstr>Work Sans</vt:lpstr>
      <vt:lpstr>Work Sans SemiBold</vt:lpstr>
      <vt:lpstr>Wingdings</vt:lpstr>
      <vt:lpstr>Thème Office</vt:lpstr>
      <vt:lpstr>Action Damien  Persévérance</vt:lpstr>
      <vt:lpstr>Présentation PowerPoint</vt:lpstr>
      <vt:lpstr>Présentation PowerPoint</vt:lpstr>
      <vt:lpstr>Maladies touchant les plus vulnérables</vt:lpstr>
      <vt:lpstr>Résistantes</vt:lpstr>
      <vt:lpstr>Le parcours du patient - les étapes de la guérison</vt:lpstr>
      <vt:lpstr>Quelques chiffres</vt:lpstr>
      <vt:lpstr>Père Damien Fonceur</vt:lpstr>
      <vt:lpstr>Damien le fonceur : un touche-à-tout</vt:lpstr>
      <vt:lpstr>Père Damien</vt:lpstr>
      <vt:lpstr>Présentation PowerPoint</vt:lpstr>
      <vt:lpstr>Action Damien est actif en... </vt:lpstr>
      <vt:lpstr>Focus sur l’Union des Comores</vt:lpstr>
      <vt:lpstr>En pratique Quelles sont les conséquences si je tombe malade ? </vt:lpstr>
      <vt:lpstr>Témoignage : Comores</vt:lpstr>
      <vt:lpstr>Chacun est important </vt:lpstr>
      <vt:lpstr>Un bénévole en Belgique, ça fait quoi ? </vt:lpstr>
      <vt:lpstr>Présentation PowerPoint</vt:lpstr>
      <vt:lpstr>On continue !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Vinciane Patigny</dc:creator>
  <cp:lastModifiedBy>Vinciane Patigny</cp:lastModifiedBy>
  <cp:revision>32</cp:revision>
  <dcterms:created xsi:type="dcterms:W3CDTF">2023-06-22T12:54:44Z</dcterms:created>
  <dcterms:modified xsi:type="dcterms:W3CDTF">2023-11-17T13:04:59Z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0x0101006F675E3F49FCA74E89BB662692A8920F</vt:lpwstr>
  </property>
  <property fmtid="{D5CDD505-2E9C-101B-9397-08002B2CF9AE}" pid="4" name="ArticulateGUID">
    <vt:lpwstr>2F92E23D-222D-407C-8BA3-6B9D6B6F3212</vt:lpwstr>
  </property>
  <property fmtid="{D5CDD505-2E9C-101B-9397-08002B2CF9AE}" pid="5" name="ArticulatePath">
    <vt:lpwstr>20230911_Support Education_primaire-v01</vt:lpwstr>
  </property>
</Properties>
</file>