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comments/modernComment_1DD_17398532.xml" ContentType="application/vnd.ms-powerpoint.comment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325" r:id="rId5"/>
    <p:sldId id="459" r:id="rId6"/>
    <p:sldId id="456" r:id="rId7"/>
    <p:sldId id="466" r:id="rId8"/>
    <p:sldId id="467" r:id="rId9"/>
    <p:sldId id="468" r:id="rId10"/>
    <p:sldId id="475" r:id="rId11"/>
    <p:sldId id="476" r:id="rId12"/>
    <p:sldId id="462" r:id="rId13"/>
    <p:sldId id="477" r:id="rId14"/>
    <p:sldId id="478" r:id="rId15"/>
    <p:sldId id="479" r:id="rId16"/>
    <p:sldId id="485" r:id="rId17"/>
    <p:sldId id="486" r:id="rId18"/>
    <p:sldId id="487" r:id="rId19"/>
    <p:sldId id="480" r:id="rId20"/>
    <p:sldId id="418" r:id="rId21"/>
    <p:sldId id="481" r:id="rId22"/>
    <p:sldId id="463" r:id="rId23"/>
    <p:sldId id="483" r:id="rId24"/>
    <p:sldId id="335" r:id="rId25"/>
    <p:sldId id="484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aleway" pitchFamily="2" charset="0"/>
      <p:regular r:id="rId32"/>
      <p:bold r:id="rId33"/>
      <p:italic r:id="rId34"/>
      <p:boldItalic r:id="rId35"/>
    </p:embeddedFont>
    <p:embeddedFont>
      <p:font typeface="Work Sans" pitchFamily="2" charset="0"/>
      <p:regular r:id="rId36"/>
      <p:bold r:id="rId37"/>
      <p:italic r:id="rId38"/>
      <p:boldItalic r:id="rId39"/>
    </p:embeddedFont>
    <p:embeddedFont>
      <p:font typeface="Work Sans ExtraBold" pitchFamily="2" charset="0"/>
      <p:bold r:id="rId40"/>
      <p:boldItalic r:id="rId41"/>
    </p:embeddedFont>
    <p:embeddedFont>
      <p:font typeface="Work Sans Light" pitchFamily="2" charset="0"/>
      <p:regular r:id="rId42"/>
      <p:bold r:id="rId43"/>
      <p:italic r:id="rId44"/>
      <p:boldItalic r:id="rId45"/>
    </p:embeddedFont>
    <p:embeddedFont>
      <p:font typeface="Work Sans SemiBold" pitchFamily="2" charset="0"/>
      <p:bold r:id="rId46"/>
      <p:boldItalic r:id="rId47"/>
    </p:embeddedFont>
  </p:embeddedFontLst>
  <p:custDataLst>
    <p:tags r:id="rId4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Master" id="{FFFC38AB-B247-4480-9794-22BA2E4ABC92}">
          <p14:sldIdLst>
            <p14:sldId id="325"/>
            <p14:sldId id="459"/>
            <p14:sldId id="456"/>
            <p14:sldId id="466"/>
            <p14:sldId id="467"/>
            <p14:sldId id="468"/>
            <p14:sldId id="475"/>
            <p14:sldId id="476"/>
            <p14:sldId id="462"/>
            <p14:sldId id="477"/>
            <p14:sldId id="478"/>
            <p14:sldId id="479"/>
            <p14:sldId id="485"/>
            <p14:sldId id="486"/>
            <p14:sldId id="487"/>
            <p14:sldId id="480"/>
            <p14:sldId id="418"/>
            <p14:sldId id="481"/>
            <p14:sldId id="463"/>
            <p14:sldId id="483"/>
            <p14:sldId id="335"/>
            <p14:sldId id="4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527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pos="511" userDrawn="1">
          <p15:clr>
            <a:srgbClr val="A4A3A4"/>
          </p15:clr>
        </p15:guide>
        <p15:guide id="9" pos="7158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CF9026-4036-6B49-FB5F-EA0CAB60EA96}" name="Benjamin Meersschaert" initials="BM" userId="S::benjamin.meersschaert@damiaanactie.be::075a98c3-118b-47de-a421-1717949a294a" providerId="AD"/>
  <p188:author id="{19EFB546-BCAD-1E5E-4C9A-483D4B26ECB4}" name="Vinciane Patigny" initials="VP" userId="S::vinciane.patigny@actiondamien.be::2c410ad5-fbfd-4bca-8a57-f2ab5297b7bc" providerId="AD"/>
  <p188:author id="{386D6758-51DC-384E-BA1E-8EAE4F872DA3}" name="Maarten  Chys" initials="MC" userId="S::maarten.chys@damiaanactie.be::e093ac00-a938-4f02-818e-fdb9e269f5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247"/>
    <a:srgbClr val="A3D7E6"/>
    <a:srgbClr val="4FB9A9"/>
    <a:srgbClr val="FFD791"/>
    <a:srgbClr val="000000"/>
    <a:srgbClr val="43546A"/>
    <a:srgbClr val="0D2433"/>
    <a:srgbClr val="0E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3BDFC0-93E2-40E3-8E82-973DA8DD34DE}" v="1" dt="2023-11-17T13:19:07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776" autoAdjust="0"/>
  </p:normalViewPr>
  <p:slideViewPr>
    <p:cSldViewPr snapToGrid="0">
      <p:cViewPr varScale="1">
        <p:scale>
          <a:sx n="121" d="100"/>
          <a:sy n="121" d="100"/>
        </p:scale>
        <p:origin x="60" y="856"/>
      </p:cViewPr>
      <p:guideLst>
        <p:guide orient="horz" pos="2160"/>
        <p:guide pos="3840"/>
        <p:guide pos="325"/>
        <p:guide pos="7355"/>
        <p:guide orient="horz" pos="527"/>
        <p:guide orient="horz" pos="799"/>
        <p:guide pos="511"/>
        <p:guide pos="7158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iane Patigny" userId="2c410ad5-fbfd-4bca-8a57-f2ab5297b7bc" providerId="ADAL" clId="{DD3BDFC0-93E2-40E3-8E82-973DA8DD34DE}"/>
    <pc:docChg chg="addSld delSld modSld modSection">
      <pc:chgData name="Vinciane Patigny" userId="2c410ad5-fbfd-4bca-8a57-f2ab5297b7bc" providerId="ADAL" clId="{DD3BDFC0-93E2-40E3-8E82-973DA8DD34DE}" dt="2023-11-17T13:19:11.779" v="1" actId="47"/>
      <pc:docMkLst>
        <pc:docMk/>
      </pc:docMkLst>
      <pc:sldChg chg="del">
        <pc:chgData name="Vinciane Patigny" userId="2c410ad5-fbfd-4bca-8a57-f2ab5297b7bc" providerId="ADAL" clId="{DD3BDFC0-93E2-40E3-8E82-973DA8DD34DE}" dt="2023-11-17T13:19:11.779" v="1" actId="47"/>
        <pc:sldMkLst>
          <pc:docMk/>
          <pc:sldMk cId="3886781660" sldId="460"/>
        </pc:sldMkLst>
      </pc:sldChg>
      <pc:sldChg chg="del">
        <pc:chgData name="Vinciane Patigny" userId="2c410ad5-fbfd-4bca-8a57-f2ab5297b7bc" providerId="ADAL" clId="{DD3BDFC0-93E2-40E3-8E82-973DA8DD34DE}" dt="2023-11-17T13:19:11.779" v="1" actId="47"/>
        <pc:sldMkLst>
          <pc:docMk/>
          <pc:sldMk cId="695397193" sldId="469"/>
        </pc:sldMkLst>
      </pc:sldChg>
      <pc:sldChg chg="del">
        <pc:chgData name="Vinciane Patigny" userId="2c410ad5-fbfd-4bca-8a57-f2ab5297b7bc" providerId="ADAL" clId="{DD3BDFC0-93E2-40E3-8E82-973DA8DD34DE}" dt="2023-11-17T13:19:11.779" v="1" actId="47"/>
        <pc:sldMkLst>
          <pc:docMk/>
          <pc:sldMk cId="882016359" sldId="470"/>
        </pc:sldMkLst>
      </pc:sldChg>
      <pc:sldChg chg="add">
        <pc:chgData name="Vinciane Patigny" userId="2c410ad5-fbfd-4bca-8a57-f2ab5297b7bc" providerId="ADAL" clId="{DD3BDFC0-93E2-40E3-8E82-973DA8DD34DE}" dt="2023-11-17T13:19:07.153" v="0"/>
        <pc:sldMkLst>
          <pc:docMk/>
          <pc:sldMk cId="3337862394" sldId="485"/>
        </pc:sldMkLst>
      </pc:sldChg>
      <pc:sldChg chg="add">
        <pc:chgData name="Vinciane Patigny" userId="2c410ad5-fbfd-4bca-8a57-f2ab5297b7bc" providerId="ADAL" clId="{DD3BDFC0-93E2-40E3-8E82-973DA8DD34DE}" dt="2023-11-17T13:19:07.153" v="0"/>
        <pc:sldMkLst>
          <pc:docMk/>
          <pc:sldMk cId="1542294172" sldId="486"/>
        </pc:sldMkLst>
      </pc:sldChg>
      <pc:sldChg chg="add">
        <pc:chgData name="Vinciane Patigny" userId="2c410ad5-fbfd-4bca-8a57-f2ab5297b7bc" providerId="ADAL" clId="{DD3BDFC0-93E2-40E3-8E82-973DA8DD34DE}" dt="2023-11-17T13:19:07.153" v="0"/>
        <pc:sldMkLst>
          <pc:docMk/>
          <pc:sldMk cId="1369329154" sldId="487"/>
        </pc:sldMkLst>
      </pc:sldChg>
    </pc:docChg>
  </pc:docChgLst>
</pc:chgInfo>
</file>

<file path=ppt/comments/modernComment_1DD_173985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595186-0552-4C39-8412-BD67A7310D67}" authorId="{19EFB546-BCAD-1E5E-4C9A-483D4B26ECB4}" created="2023-07-13T14:44:20.9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9645618" sldId="477"/>
      <ac:picMk id="1026" creationId="{A6C414FA-E70E-B43C-CBD0-2456ECF19A44}"/>
    </ac:deMkLst>
    <p188:txBody>
      <a:bodyPr/>
      <a:lstStyle/>
      <a:p>
        <a:r>
          <a:rPr lang="fr-BE"/>
          <a:t>Ajouter lien vers film Père Damien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FFBEF-DE0D-294D-B55C-0F9A3ECF5E44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4F4DB-915D-6348-93C2-CD84388372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67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55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toon ik solidariteit met de mensen om me heen? Met mijn vrienden? Met mijn familie? Met mensen die ik niet ken? Kleine en grote acties? </a:t>
            </a:r>
            <a:br>
              <a:rPr lang="nl-NL" dirty="0"/>
            </a:br>
            <a:r>
              <a:rPr lang="nl-NL" dirty="0"/>
              <a:t>Wat doe ik "met" anderen? Hoe voel ik me als iemand dingen "voor mij" doet terwijl ik wilde dat ze "met mij" gedaan werden? </a:t>
            </a:r>
            <a:br>
              <a:rPr lang="nl-NL" dirty="0"/>
            </a:br>
            <a:r>
              <a:rPr lang="nl-NL" dirty="0"/>
              <a:t>Welke nieuwe dingen heb ik de afgelopen dagen voor mezelf ontdekt? Wat heb ik eraan? 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dirty="0"/>
              <a:t>Wanneer ben ik naar iemand toegegaan die niet zo gemakkelijk was om naar toe te gaan?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Sluit ik soms bepaalde mensen uit? Waarom? Wat kan ik doen om te voorkomen dat dit gebeurt? Om degenen met wie dit gebeurt te helpen?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Wat doe ik als ik zie dat iemand ziek is? </a:t>
            </a:r>
            <a:br>
              <a:rPr lang="nl-NL" dirty="0"/>
            </a:br>
            <a:br>
              <a:rPr lang="nl-NL" dirty="0"/>
            </a:br>
            <a:endParaRPr lang="nl-NL" dirty="0"/>
          </a:p>
          <a:p>
            <a:r>
              <a:rPr lang="nl-NL" dirty="0"/>
              <a:t>NTD = Verwaarloosde tropische ziekte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Verwaarloosde tropische ziekten zijn onder andere :</a:t>
            </a:r>
            <a:br>
              <a:rPr lang="nl-NL" dirty="0"/>
            </a:br>
            <a:r>
              <a:rPr lang="nl-NL" dirty="0"/>
              <a:t>- </a:t>
            </a:r>
            <a:r>
              <a:rPr lang="nl-NL" dirty="0" err="1"/>
              <a:t>Buruli</a:t>
            </a:r>
            <a:r>
              <a:rPr lang="nl-NL" dirty="0"/>
              <a:t>-zweer, ziekte van </a:t>
            </a:r>
            <a:r>
              <a:rPr lang="nl-NL" dirty="0" err="1"/>
              <a:t>Chagas</a:t>
            </a:r>
            <a:r>
              <a:rPr lang="nl-NL" dirty="0"/>
              <a:t>, knokkelkoorts en </a:t>
            </a:r>
            <a:r>
              <a:rPr lang="nl-NL" dirty="0" err="1"/>
              <a:t>chikungunya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</a:t>
            </a:r>
            <a:r>
              <a:rPr lang="nl-NL" dirty="0" err="1"/>
              <a:t>dracunculiasis</a:t>
            </a:r>
            <a:r>
              <a:rPr lang="nl-NL" dirty="0"/>
              <a:t>, echinokokkose, door voedsel overgedragen </a:t>
            </a:r>
            <a:r>
              <a:rPr lang="nl-NL" dirty="0" err="1"/>
              <a:t>trematodiasis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humane Afrikaanse </a:t>
            </a:r>
            <a:r>
              <a:rPr lang="nl-NL" dirty="0" err="1"/>
              <a:t>trypanosomiasis</a:t>
            </a:r>
            <a:r>
              <a:rPr lang="nl-NL" dirty="0"/>
              <a:t>, </a:t>
            </a:r>
            <a:r>
              <a:rPr lang="nl-NL" dirty="0" err="1"/>
              <a:t>leishmaniasis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lepra, lymfatische </a:t>
            </a:r>
            <a:r>
              <a:rPr lang="nl-NL" dirty="0" err="1"/>
              <a:t>filariasis</a:t>
            </a:r>
            <a:r>
              <a:rPr lang="nl-NL" dirty="0"/>
              <a:t>, </a:t>
            </a:r>
            <a:r>
              <a:rPr lang="nl-NL" dirty="0" err="1"/>
              <a:t>mycetoma</a:t>
            </a:r>
            <a:r>
              <a:rPr lang="nl-NL" dirty="0"/>
              <a:t>, </a:t>
            </a:r>
            <a:r>
              <a:rPr lang="nl-NL" dirty="0" err="1"/>
              <a:t>chromoblastomycose</a:t>
            </a:r>
            <a:r>
              <a:rPr lang="nl-NL" dirty="0"/>
              <a:t> en andere diepe </a:t>
            </a:r>
            <a:r>
              <a:rPr lang="nl-NL" dirty="0" err="1"/>
              <a:t>mycosen</a:t>
            </a:r>
            <a:r>
              <a:rPr lang="nl-NL" dirty="0"/>
              <a:t>, </a:t>
            </a:r>
            <a:r>
              <a:rPr lang="nl-NL" dirty="0" err="1"/>
              <a:t>onchocerciase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rabiës, schurft en andere </a:t>
            </a:r>
            <a:r>
              <a:rPr lang="nl-NL" dirty="0" err="1"/>
              <a:t>ectoparasitosen</a:t>
            </a:r>
            <a:r>
              <a:rPr lang="nl-NL" dirty="0"/>
              <a:t>, schistosomiasis, in de bodem overgebrachte </a:t>
            </a:r>
            <a:r>
              <a:rPr lang="nl-NL" dirty="0" err="1"/>
              <a:t>helminthiases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slangenbeetvergiftiging, </a:t>
            </a:r>
            <a:r>
              <a:rPr lang="nl-NL" dirty="0" err="1"/>
              <a:t>taeniasis</a:t>
            </a:r>
            <a:r>
              <a:rPr lang="nl-NL" dirty="0"/>
              <a:t>/</a:t>
            </a:r>
            <a:r>
              <a:rPr lang="nl-NL" dirty="0" err="1"/>
              <a:t>cysticercose</a:t>
            </a:r>
            <a:r>
              <a:rPr lang="nl-NL" dirty="0"/>
              <a:t>, </a:t>
            </a:r>
            <a:br>
              <a:rPr lang="nl-NL" dirty="0"/>
            </a:br>
            <a:r>
              <a:rPr lang="nl-NL" dirty="0"/>
              <a:t>- trachoom en </a:t>
            </a:r>
            <a:r>
              <a:rPr lang="nl-NL" dirty="0" err="1"/>
              <a:t>gaws</a:t>
            </a:r>
            <a:r>
              <a:rPr lang="nl-NL" dirty="0"/>
              <a:t>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Hoewel 179 landen en gebieden in 2021 ten minste één geval van </a:t>
            </a:r>
            <a:r>
              <a:rPr lang="nl-NL" dirty="0" err="1"/>
              <a:t>NTD's</a:t>
            </a:r>
            <a:r>
              <a:rPr lang="nl-NL" dirty="0"/>
              <a:t> meldden, waren 16 landen verantwoordelijk voor 80% van de wereldwijde last van deze ziekten. Wereldwijd hebben naar schatting 1,65 miljard mensen behandeling nodig voor ten minste één NTD.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352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Livingstone fruit bad : </a:t>
            </a:r>
            <a:r>
              <a:rPr lang="nl-NL" dirty="0"/>
              <a:t> vleermuis specifiek voor deze regio</a:t>
            </a:r>
            <a:endParaRPr lang="en-BE" dirty="0"/>
          </a:p>
          <a:p>
            <a:endParaRPr lang="en-BE" dirty="0"/>
          </a:p>
          <a:p>
            <a:r>
              <a:rPr lang="en-BE" dirty="0" err="1"/>
              <a:t>Kredieten</a:t>
            </a:r>
            <a:r>
              <a:rPr lang="en-BE" dirty="0"/>
              <a:t> ; </a:t>
            </a:r>
          </a:p>
          <a:p>
            <a:r>
              <a:rPr lang="fr-BE" dirty="0"/>
              <a:t>L</a:t>
            </a:r>
            <a:r>
              <a:rPr lang="en-BE" dirty="0" err="1"/>
              <a:t>ivingstone</a:t>
            </a:r>
            <a:r>
              <a:rPr lang="en-BE" dirty="0"/>
              <a:t> fruit bat: </a:t>
            </a:r>
            <a:r>
              <a:rPr lang="en-BE" dirty="0" err="1"/>
              <a:t>Afbeelding</a:t>
            </a:r>
            <a:r>
              <a:rPr lang="en-BE" dirty="0"/>
              <a:t> door </a:t>
            </a:r>
            <a:r>
              <a:rPr lang="fr-BE" dirty="0" err="1"/>
              <a:t>byrdyak</a:t>
            </a:r>
            <a:r>
              <a:rPr lang="fr-BE" dirty="0"/>
              <a:t>&lt;/a&gt; </a:t>
            </a:r>
            <a:r>
              <a:rPr lang="en-BE" dirty="0"/>
              <a:t>op</a:t>
            </a:r>
            <a:r>
              <a:rPr lang="fr-BE" dirty="0"/>
              <a:t> </a:t>
            </a:r>
            <a:r>
              <a:rPr lang="fr-BE" dirty="0" err="1"/>
              <a:t>Freepik</a:t>
            </a:r>
            <a:endParaRPr lang="en-BE" dirty="0"/>
          </a:p>
          <a:p>
            <a:r>
              <a:rPr lang="en-BE" dirty="0"/>
              <a:t>Vanille : </a:t>
            </a:r>
            <a:r>
              <a:rPr lang="fr-BE" dirty="0" err="1"/>
              <a:t>Afbeelding</a:t>
            </a:r>
            <a:r>
              <a:rPr lang="fr-BE" dirty="0"/>
              <a:t> </a:t>
            </a:r>
            <a:r>
              <a:rPr lang="fr-BE" dirty="0" err="1"/>
              <a:t>door</a:t>
            </a:r>
            <a:r>
              <a:rPr lang="en-BE" dirty="0"/>
              <a:t> </a:t>
            </a:r>
            <a:r>
              <a:rPr lang="fr-BE" dirty="0" err="1"/>
              <a:t>Racool_studio</a:t>
            </a:r>
            <a:r>
              <a:rPr lang="fr-BE" dirty="0"/>
              <a:t>&lt;/a&gt; </a:t>
            </a:r>
            <a:r>
              <a:rPr lang="en-BE" dirty="0"/>
              <a:t>op</a:t>
            </a:r>
            <a:r>
              <a:rPr lang="fr-BE" dirty="0"/>
              <a:t> </a:t>
            </a:r>
            <a:r>
              <a:rPr lang="fr-BE" dirty="0" err="1"/>
              <a:t>Freepik</a:t>
            </a:r>
            <a:endParaRPr lang="en-BE" dirty="0"/>
          </a:p>
          <a:p>
            <a:r>
              <a:rPr lang="fr-BE" dirty="0" err="1"/>
              <a:t>Kruidnagel</a:t>
            </a:r>
            <a:r>
              <a:rPr lang="en-BE" dirty="0"/>
              <a:t> : </a:t>
            </a:r>
            <a:r>
              <a:rPr lang="es-ES" dirty="0" err="1"/>
              <a:t>Afbeelding</a:t>
            </a:r>
            <a:r>
              <a:rPr lang="es-ES" dirty="0"/>
              <a:t> </a:t>
            </a:r>
            <a:r>
              <a:rPr lang="es-ES" dirty="0" err="1"/>
              <a:t>door</a:t>
            </a:r>
            <a:r>
              <a:rPr lang="en-BE" dirty="0"/>
              <a:t> </a:t>
            </a:r>
            <a:r>
              <a:rPr lang="es-ES" dirty="0" err="1"/>
              <a:t>KamranAydinov</a:t>
            </a:r>
            <a:r>
              <a:rPr lang="es-ES" dirty="0"/>
              <a:t>&lt;/a&gt; </a:t>
            </a:r>
            <a:r>
              <a:rPr lang="en-BE" dirty="0"/>
              <a:t>op</a:t>
            </a:r>
            <a:r>
              <a:rPr lang="es-ES" dirty="0"/>
              <a:t> </a:t>
            </a:r>
            <a:r>
              <a:rPr lang="es-ES" dirty="0" err="1"/>
              <a:t>Freepik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4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zijn de gevolgen van ziek zijn in België?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- Onderlinge verzekering: terugbetaling van de behandeling, vergoeding bij arbeidsongeschiktheid, gezins- en huishoudelijke hulp, aanpassingen aan werk, huisvesting, scholing, enz.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694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doet D</a:t>
            </a:r>
            <a:r>
              <a:rPr lang="en-BE" dirty="0"/>
              <a:t>A</a:t>
            </a:r>
            <a:r>
              <a:rPr lang="nl-NL" dirty="0"/>
              <a:t> nog meer? </a:t>
            </a:r>
          </a:p>
          <a:p>
            <a:r>
              <a:rPr lang="en-BE" dirty="0"/>
              <a:t>- </a:t>
            </a:r>
            <a:r>
              <a:rPr lang="nl-NL" dirty="0"/>
              <a:t>Bewustzijn vergroten</a:t>
            </a:r>
          </a:p>
          <a:p>
            <a:r>
              <a:rPr lang="en-BE" dirty="0"/>
              <a:t>- </a:t>
            </a:r>
            <a:r>
              <a:rPr lang="nl-NL" dirty="0"/>
              <a:t>Screening</a:t>
            </a:r>
          </a:p>
          <a:p>
            <a:r>
              <a:rPr lang="en-BE" dirty="0"/>
              <a:t>- </a:t>
            </a:r>
            <a:r>
              <a:rPr lang="nl-NL" dirty="0"/>
              <a:t>Armoede bestrijden</a:t>
            </a:r>
          </a:p>
          <a:p>
            <a:r>
              <a:rPr lang="en-BE" dirty="0"/>
              <a:t>- </a:t>
            </a:r>
            <a:r>
              <a:rPr lang="nl-NL" dirty="0"/>
              <a:t>Honger bestrijden</a:t>
            </a:r>
          </a:p>
          <a:p>
            <a:r>
              <a:rPr lang="en-BE" dirty="0"/>
              <a:t>- </a:t>
            </a:r>
            <a:r>
              <a:rPr lang="nl-NL" dirty="0" err="1"/>
              <a:t>Sociaal-economische</a:t>
            </a:r>
            <a:r>
              <a:rPr lang="nl-NL" dirty="0"/>
              <a:t> re-integratie</a:t>
            </a:r>
          </a:p>
          <a:p>
            <a:r>
              <a:rPr lang="en-BE" dirty="0"/>
              <a:t>- </a:t>
            </a:r>
            <a:r>
              <a:rPr lang="nl-NL" dirty="0"/>
              <a:t>Terug naar school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34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48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Iedereen heeft een rol te spelen. Wat is ieders rol? </a:t>
            </a:r>
            <a:endParaRPr lang="en-BE" dirty="0"/>
          </a:p>
          <a:p>
            <a:endParaRPr lang="en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11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err="1"/>
              <a:t>Filmpjes</a:t>
            </a:r>
            <a:r>
              <a:rPr lang="en-BE"/>
              <a:t> </a:t>
            </a:r>
            <a:r>
              <a:rPr lang="en-BE" err="1"/>
              <a:t>starten</a:t>
            </a:r>
            <a:r>
              <a:rPr lang="en-BE"/>
              <a:t> </a:t>
            </a:r>
            <a:r>
              <a:rPr lang="en-BE" err="1"/>
              <a:t>als</a:t>
            </a:r>
            <a:r>
              <a:rPr lang="en-BE"/>
              <a:t> je op de </a:t>
            </a:r>
            <a:r>
              <a:rPr lang="en-BE" err="1"/>
              <a:t>foto</a:t>
            </a:r>
            <a:r>
              <a:rPr lang="en-BE"/>
              <a:t>(s </a:t>
            </a:r>
            <a:r>
              <a:rPr lang="en-BE" err="1"/>
              <a:t>klikt</a:t>
            </a:r>
            <a:r>
              <a:rPr lang="en-BE"/>
              <a:t>. 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800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dirty="0"/>
              <a:t>Wat vind je ervan dat deze ziekten kwetsbare bevolkingsgroepen treffen?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09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 dirty="0"/>
              <a:t>1. </a:t>
            </a:r>
            <a:r>
              <a:rPr lang="fr-BE" dirty="0"/>
              <a:t>diagnose van het </a:t>
            </a:r>
            <a:r>
              <a:rPr lang="fr-BE" dirty="0" err="1"/>
              <a:t>aantal</a:t>
            </a:r>
            <a:r>
              <a:rPr lang="fr-BE" dirty="0"/>
              <a:t> </a:t>
            </a:r>
            <a:r>
              <a:rPr lang="fr-BE" dirty="0" err="1"/>
              <a:t>patiënten</a:t>
            </a:r>
            <a:r>
              <a:rPr lang="fr-BE" dirty="0"/>
              <a:t> per 2 </a:t>
            </a:r>
            <a:r>
              <a:rPr lang="fr-BE" dirty="0" err="1"/>
              <a:t>minuten</a:t>
            </a:r>
            <a:endParaRPr lang="fr-BE" dirty="0"/>
          </a:p>
          <a:p>
            <a:r>
              <a:rPr lang="fr-BE" sz="1100" dirty="0"/>
              <a:t>         (</a:t>
            </a:r>
            <a:r>
              <a:rPr lang="fr-BE" sz="1100" dirty="0" err="1"/>
              <a:t>symbooltje</a:t>
            </a:r>
            <a:r>
              <a:rPr lang="fr-BE" sz="1100" dirty="0"/>
              <a:t>:  </a:t>
            </a:r>
            <a:r>
              <a:rPr lang="fr-BE" sz="1100" dirty="0" err="1"/>
              <a:t>upcount</a:t>
            </a:r>
            <a:r>
              <a:rPr lang="fr-BE" sz="1100" dirty="0"/>
              <a:t> </a:t>
            </a:r>
            <a:r>
              <a:rPr lang="fr-BE" sz="1100" dirty="0" err="1"/>
              <a:t>klokje</a:t>
            </a:r>
            <a:r>
              <a:rPr lang="fr-BE" sz="1100" dirty="0"/>
              <a:t> van 2 </a:t>
            </a:r>
            <a:r>
              <a:rPr lang="fr-BE" sz="1100" dirty="0" err="1"/>
              <a:t>minuten</a:t>
            </a:r>
            <a:r>
              <a:rPr lang="fr-BE" sz="1100" dirty="0"/>
              <a:t>)</a:t>
            </a:r>
          </a:p>
          <a:p>
            <a:endParaRPr lang="fr-BE" sz="1100" dirty="0"/>
          </a:p>
          <a:p>
            <a:r>
              <a:rPr lang="en-BE" dirty="0"/>
              <a:t>2. </a:t>
            </a:r>
            <a:r>
              <a:rPr lang="fr-BE" dirty="0"/>
              <a:t> </a:t>
            </a:r>
            <a:r>
              <a:rPr lang="fr-BE" dirty="0" err="1"/>
              <a:t>totaal</a:t>
            </a:r>
            <a:r>
              <a:rPr lang="fr-BE" dirty="0"/>
              <a:t> </a:t>
            </a:r>
            <a:r>
              <a:rPr lang="fr-BE" dirty="0" err="1"/>
              <a:t>aantal</a:t>
            </a:r>
            <a:r>
              <a:rPr lang="fr-BE" dirty="0"/>
              <a:t> </a:t>
            </a:r>
            <a:r>
              <a:rPr lang="fr-BE" dirty="0" err="1"/>
              <a:t>jaarlijkse</a:t>
            </a:r>
            <a:r>
              <a:rPr lang="fr-BE" dirty="0"/>
              <a:t> </a:t>
            </a:r>
            <a:r>
              <a:rPr lang="fr-BE" dirty="0" err="1"/>
              <a:t>patiënten</a:t>
            </a:r>
            <a:endParaRPr lang="fr-BE" dirty="0"/>
          </a:p>
          <a:p>
            <a:endParaRPr lang="fr-BE" dirty="0"/>
          </a:p>
          <a:p>
            <a:pPr marL="228600" indent="-228600">
              <a:buAutoNum type="arabicPeriod" startAt="3"/>
            </a:pPr>
            <a:r>
              <a:rPr lang="fr-BE" dirty="0"/>
              <a:t>kans op </a:t>
            </a:r>
            <a:r>
              <a:rPr lang="fr-BE" dirty="0" err="1"/>
              <a:t>genezing</a:t>
            </a:r>
            <a:endParaRPr lang="en-BE" dirty="0"/>
          </a:p>
          <a:p>
            <a:pPr marL="228600" indent="-228600">
              <a:buAutoNum type="arabicPeriod" startAt="3"/>
            </a:pPr>
            <a:endParaRPr lang="en-BE" dirty="0"/>
          </a:p>
          <a:p>
            <a:pPr marL="228600" indent="-228600">
              <a:buAutoNum type="arabicPeriod" startAt="3"/>
            </a:pPr>
            <a:r>
              <a:rPr lang="fr-BE" dirty="0"/>
              <a:t>O</a:t>
            </a:r>
            <a:r>
              <a:rPr lang="en-BE" dirty="0"/>
              <a:t>verleden per jaar</a:t>
            </a:r>
          </a:p>
          <a:p>
            <a:pPr marL="228600" indent="-228600">
              <a:buAutoNum type="arabicPeriod" startAt="3"/>
            </a:pPr>
            <a:endParaRPr lang="en-BE" dirty="0"/>
          </a:p>
          <a:p>
            <a:pPr marL="0" indent="0">
              <a:buNone/>
            </a:pPr>
            <a:r>
              <a:rPr lang="nl-NL" dirty="0"/>
              <a:t>Wereldwijd is tuberculose de dertiende doodsoorzaak en de tweede doodsoorzaak door een infectieziekte, na COVID-19 (en vóór AIDS).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40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betekent het om volhardend te zijn? 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Wanneer heb ik ooit willen opgeven? Waarom heb ik dat niet gedaan? Wat hielp me om vol te houden? </a:t>
            </a:r>
          </a:p>
          <a:p>
            <a:endParaRPr lang="en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81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Andere</a:t>
            </a:r>
            <a:r>
              <a:rPr lang="fr-BE" dirty="0"/>
              <a:t> </a:t>
            </a:r>
            <a:r>
              <a:rPr lang="fr-BE" dirty="0" err="1"/>
              <a:t>ontwikkelingen</a:t>
            </a:r>
            <a:r>
              <a:rPr lang="fr-BE" dirty="0"/>
              <a:t> : </a:t>
            </a:r>
            <a:br>
              <a:rPr lang="fr-BE" dirty="0"/>
            </a:br>
            <a:br>
              <a:rPr lang="fr-BE" dirty="0"/>
            </a:br>
            <a:r>
              <a:rPr lang="fr-BE" dirty="0"/>
              <a:t>- </a:t>
            </a:r>
            <a:r>
              <a:rPr lang="fr-BE" dirty="0" err="1"/>
              <a:t>Reconstructieve</a:t>
            </a:r>
            <a:r>
              <a:rPr lang="fr-BE" dirty="0"/>
              <a:t> chirurgie (</a:t>
            </a:r>
            <a:r>
              <a:rPr lang="fr-BE" dirty="0" err="1"/>
              <a:t>vanaf</a:t>
            </a:r>
            <a:r>
              <a:rPr lang="fr-BE" dirty="0"/>
              <a:t> </a:t>
            </a:r>
            <a:r>
              <a:rPr lang="fr-BE" dirty="0" err="1"/>
              <a:t>eind</a:t>
            </a:r>
            <a:r>
              <a:rPr lang="fr-BE" dirty="0"/>
              <a:t> </a:t>
            </a:r>
            <a:r>
              <a:rPr lang="fr-BE" dirty="0" err="1"/>
              <a:t>jaren</a:t>
            </a:r>
            <a:r>
              <a:rPr lang="fr-BE" dirty="0"/>
              <a:t> 60)</a:t>
            </a:r>
            <a:br>
              <a:rPr lang="fr-BE" dirty="0"/>
            </a:br>
            <a:r>
              <a:rPr lang="fr-BE" dirty="0"/>
              <a:t>- Massale </a:t>
            </a:r>
            <a:r>
              <a:rPr lang="fr-BE" dirty="0" err="1"/>
              <a:t>opsporingscampagnes</a:t>
            </a:r>
            <a:r>
              <a:rPr lang="fr-BE" dirty="0"/>
              <a:t> in </a:t>
            </a:r>
            <a:r>
              <a:rPr lang="fr-BE" dirty="0" err="1"/>
              <a:t>India</a:t>
            </a:r>
            <a:r>
              <a:rPr lang="fr-BE" dirty="0"/>
              <a:t> (</a:t>
            </a:r>
            <a:r>
              <a:rPr lang="fr-BE" dirty="0" err="1"/>
              <a:t>jaren</a:t>
            </a:r>
            <a:r>
              <a:rPr lang="fr-BE" dirty="0"/>
              <a:t> 90)</a:t>
            </a:r>
            <a:br>
              <a:rPr lang="fr-BE" dirty="0"/>
            </a:br>
            <a:r>
              <a:rPr lang="fr-BE" dirty="0"/>
              <a:t>- </a:t>
            </a:r>
            <a:r>
              <a:rPr lang="fr-BE" dirty="0" err="1"/>
              <a:t>Multibacillaire</a:t>
            </a:r>
            <a:r>
              <a:rPr lang="fr-BE" dirty="0"/>
              <a:t> </a:t>
            </a:r>
            <a:r>
              <a:rPr lang="fr-BE" dirty="0" err="1"/>
              <a:t>lepra</a:t>
            </a:r>
            <a:r>
              <a:rPr lang="fr-BE" dirty="0"/>
              <a:t>: </a:t>
            </a:r>
            <a:r>
              <a:rPr lang="fr-BE" dirty="0" err="1"/>
              <a:t>behandeling</a:t>
            </a:r>
            <a:r>
              <a:rPr lang="fr-BE" dirty="0"/>
              <a:t> </a:t>
            </a:r>
            <a:r>
              <a:rPr lang="fr-BE" dirty="0" err="1"/>
              <a:t>teruggebracht</a:t>
            </a:r>
            <a:r>
              <a:rPr lang="fr-BE" dirty="0"/>
              <a:t> van 12 </a:t>
            </a:r>
            <a:r>
              <a:rPr lang="fr-BE" dirty="0" err="1"/>
              <a:t>maanden</a:t>
            </a:r>
            <a:r>
              <a:rPr lang="fr-BE" dirty="0"/>
              <a:t> </a:t>
            </a:r>
            <a:r>
              <a:rPr lang="fr-BE" dirty="0" err="1"/>
              <a:t>naar</a:t>
            </a:r>
            <a:r>
              <a:rPr lang="fr-BE" dirty="0"/>
              <a:t> 6 </a:t>
            </a:r>
            <a:r>
              <a:rPr lang="fr-BE" dirty="0" err="1"/>
              <a:t>maanden</a:t>
            </a:r>
            <a:br>
              <a:rPr lang="fr-BE" dirty="0"/>
            </a:br>
            <a:r>
              <a:rPr lang="fr-BE" dirty="0"/>
              <a:t>- Digitale </a:t>
            </a:r>
            <a:r>
              <a:rPr lang="fr-BE" dirty="0" err="1"/>
              <a:t>radiografie</a:t>
            </a:r>
            <a:r>
              <a:rPr lang="fr-BE" dirty="0"/>
              <a:t>  </a:t>
            </a:r>
            <a:r>
              <a:rPr lang="fr-BE" dirty="0" err="1"/>
              <a:t>maakt</a:t>
            </a:r>
            <a:r>
              <a:rPr lang="fr-BE" dirty="0"/>
              <a:t> het </a:t>
            </a:r>
            <a:r>
              <a:rPr lang="fr-BE" dirty="0" err="1"/>
              <a:t>mogelijk</a:t>
            </a:r>
            <a:r>
              <a:rPr lang="fr-BE" dirty="0"/>
              <a:t> om </a:t>
            </a:r>
            <a:r>
              <a:rPr lang="fr-BE" dirty="0" err="1"/>
              <a:t>een</a:t>
            </a:r>
            <a:r>
              <a:rPr lang="fr-BE" dirty="0"/>
              <a:t> </a:t>
            </a:r>
            <a:r>
              <a:rPr lang="fr-BE" dirty="0" err="1"/>
              <a:t>radiografie</a:t>
            </a:r>
            <a:r>
              <a:rPr lang="fr-BE" dirty="0"/>
              <a:t> per e-mail te </a:t>
            </a:r>
            <a:r>
              <a:rPr lang="fr-BE" dirty="0" err="1"/>
              <a:t>versturen</a:t>
            </a:r>
            <a:r>
              <a:rPr lang="fr-BE" dirty="0"/>
              <a:t> en te </a:t>
            </a:r>
            <a:r>
              <a:rPr lang="fr-BE" dirty="0" err="1"/>
              <a:t>laten</a:t>
            </a:r>
            <a:r>
              <a:rPr lang="fr-BE" dirty="0"/>
              <a:t> </a:t>
            </a:r>
            <a:r>
              <a:rPr lang="fr-BE" dirty="0" err="1"/>
              <a:t>interpreteren</a:t>
            </a:r>
            <a:r>
              <a:rPr lang="fr-BE" dirty="0"/>
              <a:t> </a:t>
            </a:r>
            <a:r>
              <a:rPr lang="fr-BE" dirty="0" err="1"/>
              <a:t>door</a:t>
            </a:r>
            <a:r>
              <a:rPr lang="fr-BE" dirty="0"/>
              <a:t> </a:t>
            </a:r>
            <a:r>
              <a:rPr lang="fr-BE" dirty="0" err="1"/>
              <a:t>specialisten</a:t>
            </a:r>
            <a:r>
              <a:rPr lang="fr-BE" dirty="0"/>
              <a:t> + </a:t>
            </a:r>
            <a:r>
              <a:rPr lang="fr-BE" dirty="0" err="1"/>
              <a:t>transporteerbaar</a:t>
            </a:r>
            <a:r>
              <a:rPr lang="fr-BE" dirty="0"/>
              <a:t> per auto</a:t>
            </a:r>
            <a:br>
              <a:rPr lang="fr-BE" dirty="0"/>
            </a:br>
            <a:r>
              <a:rPr lang="fr-BE" dirty="0"/>
              <a:t>- Alle orale TB-</a:t>
            </a:r>
            <a:r>
              <a:rPr lang="fr-BE" dirty="0" err="1"/>
              <a:t>behandelingen</a:t>
            </a:r>
            <a:r>
              <a:rPr lang="fr-BE" dirty="0"/>
              <a:t> (2021)</a:t>
            </a:r>
            <a:br>
              <a:rPr lang="fr-BE" dirty="0"/>
            </a:br>
            <a:endParaRPr lang="en-BE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356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Guatemala: </a:t>
            </a:r>
            <a:r>
              <a:rPr lang="en-BE" dirty="0"/>
              <a:t>N</a:t>
            </a:r>
            <a:r>
              <a:rPr lang="nl-NL" dirty="0" err="1"/>
              <a:t>ationale</a:t>
            </a:r>
            <a:r>
              <a:rPr lang="nl-NL" dirty="0"/>
              <a:t> experts doen beroep op de expertise van </a:t>
            </a:r>
            <a:r>
              <a:rPr lang="en-BE" dirty="0"/>
              <a:t>Damiaanactie</a:t>
            </a:r>
            <a:r>
              <a:rPr lang="nl-NL" dirty="0"/>
              <a:t> om tuberculose te bestrijden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1" dirty="0"/>
              <a:t>Nicaragua</a:t>
            </a:r>
            <a:r>
              <a:rPr lang="en-BE" dirty="0"/>
              <a:t> : </a:t>
            </a:r>
            <a:r>
              <a:rPr lang="fr-BE" dirty="0" err="1"/>
              <a:t>warmtetherapie</a:t>
            </a:r>
            <a:r>
              <a:rPr lang="fr-BE" dirty="0"/>
              <a:t> </a:t>
            </a:r>
            <a:r>
              <a:rPr lang="fr-BE" dirty="0" err="1"/>
              <a:t>tegen</a:t>
            </a:r>
            <a:r>
              <a:rPr lang="fr-BE" dirty="0"/>
              <a:t> </a:t>
            </a:r>
            <a:r>
              <a:rPr lang="fr-BE" dirty="0" err="1"/>
              <a:t>leishmaniasis</a:t>
            </a:r>
            <a:endParaRPr lang="en-B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b="1" dirty="0"/>
              <a:t>Guinee</a:t>
            </a:r>
            <a:r>
              <a:rPr lang="en-BE" dirty="0"/>
              <a:t> : </a:t>
            </a:r>
            <a:r>
              <a:rPr lang="nl-NL" dirty="0" err="1"/>
              <a:t>GeneXepert</a:t>
            </a:r>
            <a:r>
              <a:rPr lang="nl-NL" dirty="0"/>
              <a:t> test voor 100% van patiënten met risico op resistente tuberculose</a:t>
            </a:r>
            <a:endParaRPr lang="en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202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pater Damiaan? </a:t>
            </a:r>
            <a:endParaRPr lang="en-BE" dirty="0"/>
          </a:p>
          <a:p>
            <a:r>
              <a:rPr lang="nl-NL" dirty="0"/>
              <a:t>Een Belg die naar Hawaï ging</a:t>
            </a:r>
            <a:endParaRPr lang="en-BE" dirty="0"/>
          </a:p>
          <a:p>
            <a:r>
              <a:rPr lang="nl-NL" dirty="0"/>
              <a:t>Zag mensen met lepra geïsoleerd op het eiland </a:t>
            </a:r>
            <a:r>
              <a:rPr lang="nl-NL" dirty="0" err="1"/>
              <a:t>Molokai</a:t>
            </a:r>
            <a:endParaRPr lang="en-BE" dirty="0"/>
          </a:p>
          <a:p>
            <a:r>
              <a:rPr lang="nl-NL" dirty="0"/>
              <a:t>Wilde hen helpen: ging erheen, schreef brieven, vroeg overal om steun</a:t>
            </a:r>
            <a:endParaRPr lang="en-BE" dirty="0"/>
          </a:p>
          <a:p>
            <a:r>
              <a:rPr lang="nl-NL" dirty="0"/>
              <a:t>Mengde zich onder de gemeenschap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352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4F4DB-915D-6348-93C2-CD843883720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9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296512B5-1829-74F3-4D68-C589284EDB8D}"/>
              </a:ext>
            </a:extLst>
          </p:cNvPr>
          <p:cNvSpPr/>
          <p:nvPr userDrawn="1"/>
        </p:nvSpPr>
        <p:spPr>
          <a:xfrm>
            <a:off x="817457" y="853845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53BEC1-0BAB-DA23-2A8B-B839AD79A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50" y="1268413"/>
            <a:ext cx="870687" cy="856176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161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 04_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657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2157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&amp; Picture_whit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8B599FD6-BACD-7A51-A506-CBC8B04FC5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9787" y="850899"/>
            <a:ext cx="10517187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58FC79F8-69E0-FE9E-4E7F-0E371A549A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0583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103111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22CFB2-DBDF-4556-7E00-CC0209E68C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40158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2D49449B-D19D-FDA3-387A-EDAE01CFB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0495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30000"/>
              <a:buFontTx/>
              <a:buBlip>
                <a:blip r:embed="rId3"/>
              </a:buBlip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</a:pPr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3"/>
              </a:buBlip>
            </a:pPr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885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 (colo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0D43395-B959-B204-B4B8-B64CA9C4A6E5}"/>
              </a:ext>
            </a:extLst>
          </p:cNvPr>
          <p:cNvSpPr/>
          <p:nvPr userDrawn="1"/>
        </p:nvSpPr>
        <p:spPr>
          <a:xfrm>
            <a:off x="6100997" y="1272590"/>
            <a:ext cx="5258201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4927830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6030227-6889-8D20-1391-6F513ABC072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21506" y="1456420"/>
            <a:ext cx="4927830" cy="4965895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fr-BE" sz="28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0000"/>
              <a:defRPr lang="fr-BE" sz="2400" kern="1200" noProof="0" dirty="0">
                <a:solidFill>
                  <a:schemeClr val="bg1"/>
                </a:solidFill>
                <a:latin typeface="Work Sans Light" pitchFamily="2" charset="0"/>
                <a:ea typeface="+mn-ea"/>
                <a:cs typeface="+mn-cs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marL="360363" lvl="0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</a:pPr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marL="806450" lvl="1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  <a:buFontTx/>
              <a:buBlip>
                <a:blip r:embed="rId4"/>
              </a:buBlip>
            </a:pPr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B9AE5BCF-E699-B776-01F8-3D4123FC56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1088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2803" y="1272590"/>
            <a:ext cx="1052639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456420"/>
            <a:ext cx="5053336" cy="496589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0000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75975" y="1273175"/>
            <a:ext cx="4982588" cy="51498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44457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EA2247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324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3">
            <a:extLst>
              <a:ext uri="{FF2B5EF4-FFF2-40B4-BE49-F238E27FC236}">
                <a16:creationId xmlns:a16="http://schemas.microsoft.com/office/drawing/2014/main" id="{83957C70-5DA2-D911-1955-DCFA798BF337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839788" y="850899"/>
            <a:ext cx="10512426" cy="5241925"/>
          </a:xfrm>
          <a:prstGeom prst="rect">
            <a:avLst/>
          </a:prstGeom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pictu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A3D7E6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73636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28527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pictu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B6519D57-B4A3-DCD5-689E-D91FBB3B3AE9}"/>
              </a:ext>
            </a:extLst>
          </p:cNvPr>
          <p:cNvSpPr/>
          <p:nvPr userDrawn="1"/>
        </p:nvSpPr>
        <p:spPr>
          <a:xfrm>
            <a:off x="812484" y="1602081"/>
            <a:ext cx="5263196" cy="4490744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4FB9A9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941B93D1-8163-35AF-6C47-38DA4022E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85840" y="1273175"/>
            <a:ext cx="5272723" cy="5149850"/>
          </a:xfrm>
          <a:solidFill>
            <a:schemeClr val="bg1">
              <a:lumMod val="85000"/>
            </a:schemeClr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6E3CF7-6DC0-F140-94A9-C0F50DF0F6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2664" y="1910081"/>
            <a:ext cx="4982216" cy="4023360"/>
          </a:xfrm>
        </p:spPr>
        <p:txBody>
          <a:bodyPr/>
          <a:lstStyle>
            <a:lvl1pPr marL="360363" indent="-3603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806450" indent="-3492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2pPr>
            <a:lvl3pPr marL="1254125" indent="-3397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3pPr>
            <a:lvl4pPr marL="1704975" indent="-3333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4pPr>
            <a:lvl5pPr marL="2151063" indent="-3222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BE" noProof="0" err="1"/>
              <a:t>Your</a:t>
            </a:r>
            <a:r>
              <a:rPr lang="fr-BE" noProof="0"/>
              <a:t> </a:t>
            </a:r>
            <a:r>
              <a:rPr lang="fr-BE" noProof="0" err="1"/>
              <a:t>text</a:t>
            </a:r>
            <a:endParaRPr lang="fr-BE" noProof="0"/>
          </a:p>
          <a:p>
            <a:pPr lvl="1"/>
            <a:r>
              <a:rPr lang="fr-BE" noProof="0"/>
              <a:t>Second </a:t>
            </a:r>
            <a:r>
              <a:rPr lang="fr-BE" noProof="0" err="1"/>
              <a:t>level</a:t>
            </a:r>
            <a:endParaRPr lang="fr-BE" noProof="0"/>
          </a:p>
          <a:p>
            <a:pPr lvl="2"/>
            <a:r>
              <a:rPr lang="fr-BE" noProof="0" err="1"/>
              <a:t>Third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3"/>
            <a:r>
              <a:rPr lang="fr-BE" noProof="0" err="1"/>
              <a:t>Fourth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  <a:p>
            <a:pPr lvl="4"/>
            <a:r>
              <a:rPr lang="fr-BE" noProof="0" err="1"/>
              <a:t>Fifth</a:t>
            </a:r>
            <a:r>
              <a:rPr lang="fr-BE" noProof="0"/>
              <a:t> </a:t>
            </a:r>
            <a:r>
              <a:rPr lang="fr-BE" noProof="0" err="1"/>
              <a:t>level</a:t>
            </a:r>
            <a:endParaRPr lang="fr-BE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FD9BAE4-DCE5-78A1-3BA3-6890FAAB9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6638" y="6532073"/>
            <a:ext cx="10331450" cy="246062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000">
                <a:latin typeface="+mn-lt"/>
              </a:defRPr>
            </a:lvl2pPr>
            <a:lvl3pPr marL="914400" indent="0">
              <a:buFont typeface="Arial" panose="020B0604020202020204" pitchFamily="34" charset="0"/>
              <a:buNone/>
              <a:defRPr sz="1000">
                <a:latin typeface="+mn-lt"/>
              </a:defRPr>
            </a:lvl3pPr>
            <a:lvl4pPr marL="1371600" indent="0">
              <a:buFont typeface="Arial" panose="020B0604020202020204" pitchFamily="34" charset="0"/>
              <a:buNone/>
              <a:defRPr sz="1000">
                <a:latin typeface="+mn-lt"/>
              </a:defRPr>
            </a:lvl4pPr>
            <a:lvl5pPr marL="1828800" indent="0">
              <a:buFont typeface="Arial" panose="020B0604020202020204" pitchFamily="34" charset="0"/>
              <a:buNone/>
              <a:defRPr sz="1000">
                <a:latin typeface="+mn-lt"/>
              </a:defRPr>
            </a:lvl5pPr>
          </a:lstStyle>
          <a:p>
            <a:pPr lvl="0"/>
            <a:r>
              <a:rPr lang="fr-BE" noProof="0"/>
              <a:t>Your legend</a:t>
            </a:r>
          </a:p>
        </p:txBody>
      </p:sp>
    </p:spTree>
    <p:extLst>
      <p:ext uri="{BB962C8B-B14F-4D97-AF65-F5344CB8AC3E}">
        <p14:creationId xmlns:p14="http://schemas.microsoft.com/office/powerpoint/2010/main" val="370209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7" y="1272590"/>
            <a:ext cx="10529125" cy="5150435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 or </a:t>
            </a:r>
            <a:r>
              <a:rPr lang="fr-BE" err="1"/>
              <a:t>video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03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05219" y="1523323"/>
            <a:ext cx="6898940" cy="4645410"/>
          </a:xfrm>
          <a:solidFill>
            <a:schemeClr val="bg1">
              <a:lumMod val="85000"/>
            </a:schemeClr>
          </a:solidFill>
        </p:spPr>
        <p:txBody>
          <a:bodyPr tIns="576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88325" y="1523323"/>
            <a:ext cx="2901950" cy="2211388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6738" y="3908425"/>
            <a:ext cx="2903537" cy="2260600"/>
          </a:xfrm>
          <a:solidFill>
            <a:schemeClr val="bg1">
              <a:lumMod val="85000"/>
            </a:schemeClr>
          </a:solidFill>
        </p:spPr>
        <p:txBody>
          <a:bodyPr tIns="576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100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880604BF-D705-D815-5CA6-BCFB56EAC47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67241" y="1523323"/>
            <a:ext cx="3168000" cy="4645410"/>
          </a:xfrm>
          <a:solidFill>
            <a:schemeClr val="bg1">
              <a:lumMod val="85000"/>
            </a:schemeClr>
          </a:solidFill>
        </p:spPr>
        <p:txBody>
          <a:bodyPr tIns="720000"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/>
            </a:lvl1pPr>
          </a:lstStyle>
          <a:p>
            <a:r>
              <a:rPr lang="fr-BE"/>
              <a:t>Picture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0E8515E-9F66-9EF5-D81D-3CC4A05350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2470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</a:lstStyle>
          <a:p>
            <a:r>
              <a:rPr kumimoji="0" lang="fr-BE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Work Sans Light" pitchFamily="2" charset="0"/>
                <a:ea typeface="+mn-ea"/>
                <a:cs typeface="+mn-cs"/>
              </a:rPr>
              <a:t>Picture</a:t>
            </a:r>
            <a:endParaRPr lang="fr-BE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BE911A6-0B82-9798-182C-0068FEB19D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77698" y="1523323"/>
            <a:ext cx="3168000" cy="4644000"/>
          </a:xfrm>
          <a:solidFill>
            <a:schemeClr val="bg1">
              <a:lumMod val="85000"/>
            </a:schemeClr>
          </a:solidFill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445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88C8DBAF-AE0B-24A3-3D8F-039101F3C92B}"/>
              </a:ext>
            </a:extLst>
          </p:cNvPr>
          <p:cNvSpPr/>
          <p:nvPr userDrawn="1"/>
        </p:nvSpPr>
        <p:spPr>
          <a:xfrm>
            <a:off x="839787" y="1272590"/>
            <a:ext cx="10529125" cy="51497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AC74D67-1DB4-3141-9522-E208C8FB3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372" y="463406"/>
            <a:ext cx="10515600" cy="809184"/>
          </a:xfrm>
        </p:spPr>
        <p:txBody>
          <a:bodyPr lIns="0" rIns="0" anchor="t"/>
          <a:lstStyle>
            <a:lvl1pPr>
              <a:defRPr/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AB7458-5841-744C-0AB6-BD9C7DDB6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6151F404-91EB-38F7-3362-366246067692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6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59E7FE3-A4EB-C6FB-972C-4E5D57C0BA94}"/>
              </a:ext>
            </a:extLst>
          </p:cNvPr>
          <p:cNvSpPr/>
          <p:nvPr userDrawn="1"/>
        </p:nvSpPr>
        <p:spPr>
          <a:xfrm>
            <a:off x="832803" y="850900"/>
            <a:ext cx="10526395" cy="557141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E78B3C-8334-62F3-1F08-24479518C4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7EFEE99-5FCF-78B8-4B34-B4F338116B19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10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9788" y="850899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free pic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332E463F-2058-0ABF-3C39-32E8711E6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58196" y="853845"/>
            <a:ext cx="10501002" cy="5241073"/>
          </a:xfrm>
          <a:solidFill>
            <a:schemeClr val="bg1">
              <a:lumMod val="95000"/>
            </a:schemeClr>
          </a:solidFill>
          <a:ln w="107950">
            <a:noFill/>
            <a:miter lim="800000"/>
          </a:ln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  <p:txBody>
          <a:bodyPr tIns="720000"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fr-BE"/>
              <a:t>Picture</a:t>
            </a:r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9576" y="2462893"/>
            <a:ext cx="6307015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102E1F4-9753-1744-A45B-60665D1D29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60610" y="5305245"/>
            <a:ext cx="6307016" cy="528573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BE" noProof="0"/>
              <a:t>Date or Sub Title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877DA4F-AB62-09BE-9C8A-D47D8E77D693}"/>
              </a:ext>
            </a:extLst>
          </p:cNvPr>
          <p:cNvCxnSpPr/>
          <p:nvPr userDrawn="1"/>
        </p:nvCxnSpPr>
        <p:spPr>
          <a:xfrm>
            <a:off x="5085574" y="4976607"/>
            <a:ext cx="5769864" cy="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70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995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2A9776-CA35-ED8B-963E-D294D3F6E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573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642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8747932D-2C24-CF53-15BE-8F77EFD964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7709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B67A3BA0-B639-D9A2-244D-219E1E5A50BC}"/>
              </a:ext>
            </a:extLst>
          </p:cNvPr>
          <p:cNvSpPr/>
          <p:nvPr userDrawn="1"/>
        </p:nvSpPr>
        <p:spPr>
          <a:xfrm>
            <a:off x="839788" y="850899"/>
            <a:ext cx="10512425" cy="5241925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rgbClr val="FFD791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A3F2CEC-7847-9AEC-1BC5-961DE696295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5687806"/>
            <a:ext cx="4759438" cy="0"/>
          </a:xfrm>
          <a:prstGeom prst="line">
            <a:avLst/>
          </a:prstGeom>
          <a:ln w="88900">
            <a:solidFill>
              <a:srgbClr val="EA22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079550E-2DBC-1E42-A60E-A5C3A32CB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58120" y="3401081"/>
            <a:ext cx="5438471" cy="2178645"/>
          </a:xfrm>
        </p:spPr>
        <p:txBody>
          <a:bodyPr lIns="0" rIns="0" anchor="b">
            <a:normAutofit/>
          </a:bodyPr>
          <a:lstStyle>
            <a:lvl1pPr algn="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fr-BE" noProof="0"/>
              <a:t>Your title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F3AC0C-4688-C12C-307B-366B21BB3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7266F083-C4B6-E33E-F942-36F993E7CF66}"/>
              </a:ext>
            </a:extLst>
          </p:cNvPr>
          <p:cNvSpPr txBox="1">
            <a:spLocks/>
          </p:cNvSpPr>
          <p:nvPr userDrawn="1"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‹N°›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0D0969C3-1AC9-615D-ADCD-D976ED7FDD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038" y="3423285"/>
            <a:ext cx="4510087" cy="2073275"/>
          </a:xfrm>
        </p:spPr>
        <p:txBody>
          <a:bodyPr t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5000" b="1" i="0">
                <a:ln>
                  <a:solidFill>
                    <a:srgbClr val="FFFFFF"/>
                  </a:solidFill>
                </a:ln>
                <a:solidFill>
                  <a:schemeClr val="bg1">
                    <a:alpha val="50000"/>
                  </a:schemeClr>
                </a:solidFill>
                <a:latin typeface="Work Sans SemiBold" pitchFamily="2" charset="77"/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917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553149-1996-4C47-B2BD-8AE56C97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BE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654725-B656-4B4B-848D-60A81A0E0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/>
              <a:t>Cliquez pour modifier les styles du texte du masque</a:t>
            </a:r>
          </a:p>
          <a:p>
            <a:pPr lvl="1"/>
            <a:r>
              <a:rPr lang="fr-BE" noProof="0"/>
              <a:t>Deuxième niveau</a:t>
            </a:r>
          </a:p>
          <a:p>
            <a:pPr lvl="2"/>
            <a:r>
              <a:rPr lang="fr-BE" noProof="0"/>
              <a:t>Troisième niveau</a:t>
            </a:r>
          </a:p>
          <a:p>
            <a:pPr lvl="3"/>
            <a:r>
              <a:rPr lang="fr-BE" noProof="0"/>
              <a:t>Quatrième niveau</a:t>
            </a:r>
          </a:p>
          <a:p>
            <a:pPr lvl="4"/>
            <a:r>
              <a:rPr lang="fr-BE" noProof="0"/>
              <a:t>Cinquième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57406A-844D-17A0-8D7C-C318B9053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001760" y="3587985"/>
            <a:ext cx="1551801" cy="5189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D87850-D347-DB7F-4778-1ACF0D14FD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45281" y="3584621"/>
            <a:ext cx="1519242" cy="5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4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82" r:id="rId4"/>
    <p:sldLayoutId id="2147483661" r:id="rId5"/>
    <p:sldLayoutId id="2147483678" r:id="rId6"/>
    <p:sldLayoutId id="2147483672" r:id="rId7"/>
    <p:sldLayoutId id="2147483679" r:id="rId8"/>
    <p:sldLayoutId id="2147483673" r:id="rId9"/>
    <p:sldLayoutId id="2147483680" r:id="rId10"/>
    <p:sldLayoutId id="2147483684" r:id="rId11"/>
    <p:sldLayoutId id="2147483674" r:id="rId12"/>
    <p:sldLayoutId id="2147483685" r:id="rId13"/>
    <p:sldLayoutId id="2147483650" r:id="rId14"/>
    <p:sldLayoutId id="2147483664" r:id="rId15"/>
    <p:sldLayoutId id="2147483671" r:id="rId16"/>
    <p:sldLayoutId id="2147483681" r:id="rId17"/>
    <p:sldLayoutId id="2147483669" r:id="rId18"/>
    <p:sldLayoutId id="2147483675" r:id="rId19"/>
    <p:sldLayoutId id="2147483676" r:id="rId20"/>
    <p:sldLayoutId id="2147483677" r:id="rId21"/>
    <p:sldLayoutId id="2147483666" r:id="rId22"/>
    <p:sldLayoutId id="2147483667" r:id="rId23"/>
    <p:sldLayoutId id="2147483668" r:id="rId24"/>
    <p:sldLayoutId id="2147483665" r:id="rId25"/>
    <p:sldLayoutId id="2147483655" r:id="rId26"/>
    <p:sldLayoutId id="214748368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1"/>
        </a:buBlip>
        <a:defRPr sz="2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Tx/>
        <a:buBlip>
          <a:blip r:embed="rId32"/>
        </a:buBlip>
        <a:defRPr sz="24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2pPr>
      <a:lvl3pPr marL="1254125" indent="-3397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3pPr>
      <a:lvl4pPr marL="1704975" indent="-3333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4pPr>
      <a:lvl5pPr marL="2151063" indent="-3222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Work San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18/10/relationships/comments" Target="../comments/modernComment_1DD_173985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Relationship Id="rId6" Type="http://schemas.openxmlformats.org/officeDocument/2006/relationships/image" Target="../media/image36.jpg"/><Relationship Id="rId11" Type="http://schemas.openxmlformats.org/officeDocument/2006/relationships/image" Target="../media/image41.jpe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75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tags" Target="../tags/tag19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hyperlink" Target="https://damienfoundation.mediavalet.com/galleries/11701486-6a98-4dad-8866-f3b3d01f5061_b9f5cb1a-752d-432a-a6bf-7b15f995a20c-ExternalUser" TargetMode="External"/><Relationship Id="rId5" Type="http://schemas.openxmlformats.org/officeDocument/2006/relationships/hyperlink" Target="https://damienfoundation.mediavalet.com/browse/assets/73d81ded-d9ff-4dcc-97ba-5f1ad72e3252/full-screen?count=25&amp;offset=0&amp;sort=title%20A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8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4.jpe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13.jpe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microsoft.com/office/2007/relationships/media" Target="../media/media3.mp4"/><Relationship Id="rId11" Type="http://schemas.openxmlformats.org/officeDocument/2006/relationships/image" Target="../media/image12.jpeg"/><Relationship Id="rId5" Type="http://schemas.openxmlformats.org/officeDocument/2006/relationships/video" Target="../media/media2.mp4"/><Relationship Id="rId10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emf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hyperlink" Target="https://www.google.it/url?sa=t&amp;rct=j&amp;q=&amp;esrc=s&amp;source=web&amp;cd=&amp;cad=rja&amp;uact=8&amp;ved=2ahUKEwi9s4OKg5iBAxU7daQEHZHiBIIQFnoECA8QAQ&amp;url=https%3A%2F%2Fdumas.ccsd.cnrs.fr%2Fdumas-02494477%2Fdocument&amp;usg=AOvVaw0kKB5ReVhAnxcSA25MugZH&amp;opi=89978449" TargetMode="Externa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0FA7A1-808D-F1A6-0BD5-8BAD19CFA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/>
              <a:t>D</a:t>
            </a:r>
            <a:r>
              <a:rPr lang="en-BE"/>
              <a:t>amiaanactie</a:t>
            </a:r>
            <a:br>
              <a:rPr lang="en-BE"/>
            </a:br>
            <a:r>
              <a:rPr lang="nl-NL"/>
              <a:t>Volharden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9E239D-E0E9-D953-349B-9B1CB05D0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/>
              <a:t>2023-2024</a:t>
            </a:r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646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E1D3EA-717D-BA8B-FDB9-67514C0F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Wat heeft Pater Damiaan aan ons doorgegeven?</a:t>
            </a:r>
            <a:endParaRPr lang="fr-FR" dirty="0"/>
          </a:p>
        </p:txBody>
      </p:sp>
      <p:pic>
        <p:nvPicPr>
          <p:cNvPr id="1026" name="Picture 2" descr="Damien de Molokaï missionnaire parmi les lépreux">
            <a:extLst>
              <a:ext uri="{FF2B5EF4-FFF2-40B4-BE49-F238E27FC236}">
                <a16:creationId xmlns:a16="http://schemas.microsoft.com/office/drawing/2014/main" id="{A6C414FA-E70E-B43C-CBD0-2456ECF19A4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925" y="1273175"/>
            <a:ext cx="4983163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BE5EADA-6E0A-1D33-F711-20711D06D3FC}"/>
              </a:ext>
            </a:extLst>
          </p:cNvPr>
          <p:cNvSpPr txBox="1"/>
          <p:nvPr/>
        </p:nvSpPr>
        <p:spPr>
          <a:xfrm>
            <a:off x="1298574" y="2932171"/>
            <a:ext cx="4797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 dirty="0" err="1">
                <a:solidFill>
                  <a:srgbClr val="EA2247"/>
                </a:solidFill>
              </a:rPr>
              <a:t>Onbaatzuchtigheid</a:t>
            </a:r>
            <a:r>
              <a:rPr lang="fr-FR" b="1" i="1" dirty="0">
                <a:solidFill>
                  <a:srgbClr val="EA2247"/>
                </a:solidFill>
              </a:rPr>
              <a:t> en </a:t>
            </a:r>
            <a:r>
              <a:rPr lang="fr-FR" b="1" i="1" dirty="0" err="1">
                <a:solidFill>
                  <a:srgbClr val="EA2247"/>
                </a:solidFill>
              </a:rPr>
              <a:t>zelfopoffering</a:t>
            </a:r>
            <a:r>
              <a:rPr lang="fr-FR" b="1" i="1" dirty="0">
                <a:solidFill>
                  <a:srgbClr val="EA2247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E6EAED-BEFC-14DD-C9D9-1B4C53A230D5}"/>
              </a:ext>
            </a:extLst>
          </p:cNvPr>
          <p:cNvSpPr txBox="1"/>
          <p:nvPr/>
        </p:nvSpPr>
        <p:spPr>
          <a:xfrm>
            <a:off x="1298574" y="4101096"/>
            <a:ext cx="5086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1" dirty="0">
                <a:solidFill>
                  <a:srgbClr val="EA2247"/>
                </a:solidFill>
              </a:rPr>
              <a:t>Doen met in plaats van voor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B964DAC-AC13-DBB5-68A3-69178679C356}"/>
              </a:ext>
            </a:extLst>
          </p:cNvPr>
          <p:cNvSpPr txBox="1"/>
          <p:nvPr/>
        </p:nvSpPr>
        <p:spPr>
          <a:xfrm>
            <a:off x="1573581" y="4501275"/>
            <a:ext cx="2574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EA2247"/>
                </a:solidFill>
              </a:rPr>
              <a:t>Nederigheid</a:t>
            </a:r>
            <a:endParaRPr lang="fr-FR" i="1" dirty="0">
              <a:solidFill>
                <a:srgbClr val="EA2247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77F11A-0E75-28E4-088D-72425AA7F788}"/>
              </a:ext>
            </a:extLst>
          </p:cNvPr>
          <p:cNvSpPr txBox="1"/>
          <p:nvPr/>
        </p:nvSpPr>
        <p:spPr>
          <a:xfrm>
            <a:off x="1298574" y="1763246"/>
            <a:ext cx="5086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 dirty="0">
                <a:solidFill>
                  <a:srgbClr val="EA2247"/>
                </a:solidFill>
              </a:rPr>
              <a:t>Elk </a:t>
            </a:r>
            <a:r>
              <a:rPr lang="fr-FR" b="1" i="1" dirty="0" err="1">
                <a:solidFill>
                  <a:srgbClr val="EA2247"/>
                </a:solidFill>
              </a:rPr>
              <a:t>leven</a:t>
            </a:r>
            <a:r>
              <a:rPr lang="fr-FR" b="1" i="1" dirty="0">
                <a:solidFill>
                  <a:srgbClr val="EA2247"/>
                </a:solidFill>
              </a:rPr>
              <a:t> </a:t>
            </a:r>
            <a:r>
              <a:rPr lang="fr-FR" b="1" i="1" dirty="0" err="1">
                <a:solidFill>
                  <a:srgbClr val="EA2247"/>
                </a:solidFill>
              </a:rPr>
              <a:t>is</a:t>
            </a:r>
            <a:r>
              <a:rPr lang="fr-FR" b="1" i="1" dirty="0">
                <a:solidFill>
                  <a:srgbClr val="EA2247"/>
                </a:solidFill>
              </a:rPr>
              <a:t> </a:t>
            </a:r>
            <a:r>
              <a:rPr lang="fr-FR" b="1" i="1" dirty="0" err="1">
                <a:solidFill>
                  <a:srgbClr val="EA2247"/>
                </a:solidFill>
              </a:rPr>
              <a:t>belangrijk</a:t>
            </a:r>
            <a:endParaRPr lang="fr-FR" b="1" i="1" dirty="0">
              <a:solidFill>
                <a:srgbClr val="EA2247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9BCB-55CF-1D38-F709-BC7653E43A52}"/>
              </a:ext>
            </a:extLst>
          </p:cNvPr>
          <p:cNvSpPr txBox="1"/>
          <p:nvPr/>
        </p:nvSpPr>
        <p:spPr>
          <a:xfrm>
            <a:off x="1573581" y="4836056"/>
            <a:ext cx="4983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EA2247"/>
                </a:solidFill>
              </a:rPr>
              <a:t>Geen</a:t>
            </a:r>
            <a:r>
              <a:rPr lang="fr-FR" i="1" dirty="0">
                <a:solidFill>
                  <a:srgbClr val="EA2247"/>
                </a:solidFill>
              </a:rPr>
              <a:t> </a:t>
            </a:r>
            <a:r>
              <a:rPr lang="fr-FR" i="1" dirty="0" err="1">
                <a:solidFill>
                  <a:srgbClr val="EA2247"/>
                </a:solidFill>
              </a:rPr>
              <a:t>discriminatie</a:t>
            </a:r>
            <a:endParaRPr lang="fr-FR" i="1" dirty="0">
              <a:solidFill>
                <a:srgbClr val="EA2247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1F679B7-3DF6-4AFA-F5C9-F30FA152D755}"/>
              </a:ext>
            </a:extLst>
          </p:cNvPr>
          <p:cNvSpPr txBox="1"/>
          <p:nvPr/>
        </p:nvSpPr>
        <p:spPr>
          <a:xfrm>
            <a:off x="1573581" y="5170836"/>
            <a:ext cx="28968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 err="1">
                <a:solidFill>
                  <a:srgbClr val="EA2247"/>
                </a:solidFill>
              </a:rPr>
              <a:t>Waardigheid</a:t>
            </a:r>
            <a:r>
              <a:rPr lang="fr-FR" i="1" dirty="0">
                <a:solidFill>
                  <a:srgbClr val="EA2247"/>
                </a:solidFill>
              </a:rPr>
              <a:t> </a:t>
            </a:r>
            <a:r>
              <a:rPr lang="fr-FR" i="1" dirty="0" err="1">
                <a:solidFill>
                  <a:srgbClr val="EA2247"/>
                </a:solidFill>
              </a:rPr>
              <a:t>herstellen</a:t>
            </a:r>
            <a:endParaRPr lang="fr-FR" i="1" dirty="0">
              <a:solidFill>
                <a:srgbClr val="EA2247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E7EAA6-B81C-E1D9-48F3-8344F002F586}"/>
              </a:ext>
            </a:extLst>
          </p:cNvPr>
          <p:cNvSpPr txBox="1"/>
          <p:nvPr/>
        </p:nvSpPr>
        <p:spPr>
          <a:xfrm>
            <a:off x="823911" y="6022915"/>
            <a:ext cx="5561011" cy="400110"/>
          </a:xfrm>
          <a:prstGeom prst="rect">
            <a:avLst/>
          </a:prstGeom>
          <a:solidFill>
            <a:srgbClr val="EA2247"/>
          </a:solidFill>
        </p:spPr>
        <p:txBody>
          <a:bodyPr wrap="square" lIns="180000">
            <a:spAutoFit/>
          </a:bodyPr>
          <a:lstStyle/>
          <a:p>
            <a:r>
              <a:rPr lang="fr-FR" sz="2000" dirty="0" err="1">
                <a:solidFill>
                  <a:schemeClr val="bg1"/>
                </a:solidFill>
                <a:latin typeface="+mj-lt"/>
              </a:rPr>
              <a:t>Nooit</a:t>
            </a:r>
            <a:r>
              <a:rPr lang="fr-F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bg1"/>
                </a:solidFill>
                <a:latin typeface="+mj-lt"/>
              </a:rPr>
              <a:t>opgeven</a:t>
            </a:r>
            <a:endParaRPr lang="fr-FR" sz="20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64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 animBg="1"/>
    </p:bldLst>
  </p:timing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B216A-D2AF-C41A-20A2-DEB26B11D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463406"/>
            <a:ext cx="10515600" cy="809184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nl-NL" dirty="0"/>
              <a:t>Hoe houdt Damiaanactie zijn erfenis levend?</a:t>
            </a:r>
            <a:endParaRPr lang="fr-FR" dirty="0"/>
          </a:p>
        </p:txBody>
      </p:sp>
      <p:pic>
        <p:nvPicPr>
          <p:cNvPr id="4" name="Image 3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52A85790-263E-C350-109C-CBB0F9ED61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76" r="17086" b="1"/>
          <a:stretch/>
        </p:blipFill>
        <p:spPr>
          <a:xfrm>
            <a:off x="6096000" y="1272590"/>
            <a:ext cx="5267325" cy="5146917"/>
          </a:xfrm>
          <a:prstGeom prst="rect">
            <a:avLst/>
          </a:pr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8E33D5-9DEF-DD57-8C2C-15EF51CC9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664" y="1272590"/>
            <a:ext cx="4927830" cy="51497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2400"/>
              </a:spcAft>
            </a:pPr>
            <a:r>
              <a:rPr lang="nl-NL" sz="2000" dirty="0"/>
              <a:t>Solidariteit behouden</a:t>
            </a:r>
          </a:p>
          <a:p>
            <a:pPr>
              <a:spcAft>
                <a:spcPts val="2400"/>
              </a:spcAft>
            </a:pPr>
            <a:r>
              <a:rPr lang="nl-NL" sz="2000" dirty="0"/>
              <a:t>Samenwerken met lokale teams</a:t>
            </a:r>
          </a:p>
          <a:p>
            <a:pPr>
              <a:spcAft>
                <a:spcPts val="2400"/>
              </a:spcAft>
            </a:pPr>
            <a:r>
              <a:rPr lang="nl-NL" sz="2000" dirty="0"/>
              <a:t>Permanent wetenschappelijk onderzoek</a:t>
            </a:r>
          </a:p>
          <a:p>
            <a:pPr>
              <a:spcAft>
                <a:spcPts val="2400"/>
              </a:spcAft>
            </a:pPr>
            <a:r>
              <a:rPr lang="nl-NL" sz="2000" dirty="0"/>
              <a:t>De hand reiken aan afgelegen gemeenschappen</a:t>
            </a:r>
          </a:p>
          <a:p>
            <a:pPr>
              <a:spcAft>
                <a:spcPts val="2400"/>
              </a:spcAft>
            </a:pPr>
            <a:r>
              <a:rPr lang="nl-NL" sz="2000" dirty="0"/>
              <a:t>Iedereen een plaats </a:t>
            </a:r>
            <a:br>
              <a:rPr lang="nl-NL" sz="2000" dirty="0"/>
            </a:br>
            <a:r>
              <a:rPr lang="nl-NL" sz="2000" dirty="0"/>
              <a:t>in de samenleving geven</a:t>
            </a:r>
          </a:p>
          <a:p>
            <a:pPr>
              <a:spcAft>
                <a:spcPts val="2400"/>
              </a:spcAft>
            </a:pPr>
            <a:r>
              <a:rPr lang="nl-NL" sz="2000" dirty="0"/>
              <a:t>Verwaarloosde ziekten (</a:t>
            </a:r>
            <a:r>
              <a:rPr lang="nl-NL" sz="2000" dirty="0" err="1"/>
              <a:t>NTD's</a:t>
            </a:r>
            <a:r>
              <a:rPr lang="nl-NL" sz="2000" dirty="0"/>
              <a:t>) behandelen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364B13-A204-5B9C-1184-1E69702B41CC}"/>
              </a:ext>
            </a:extLst>
          </p:cNvPr>
          <p:cNvSpPr txBox="1"/>
          <p:nvPr/>
        </p:nvSpPr>
        <p:spPr>
          <a:xfrm>
            <a:off x="6096000" y="4052120"/>
            <a:ext cx="526732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4000" dirty="0">
                <a:ln w="12700">
                  <a:solidFill>
                    <a:schemeClr val="bg1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En jij? </a:t>
            </a:r>
          </a:p>
          <a:p>
            <a:pPr algn="ctr"/>
            <a:r>
              <a:rPr lang="nl-NL" sz="4000" dirty="0">
                <a:ln w="12700">
                  <a:solidFill>
                    <a:schemeClr val="bg1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Wat doe jij?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33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587C9-6000-8500-B31D-65D1B288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Damiaanactie</a:t>
            </a:r>
            <a:r>
              <a:rPr lang="fr-FR" dirty="0"/>
              <a:t> </a:t>
            </a:r>
            <a:r>
              <a:rPr lang="fr-FR" dirty="0" err="1"/>
              <a:t>actief</a:t>
            </a:r>
            <a:r>
              <a:rPr lang="fr-FR" dirty="0"/>
              <a:t> in…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EC6E4F6-39FF-F6A9-DDB6-8F927EC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68" y="1513806"/>
            <a:ext cx="9468465" cy="4704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5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DDBAFC-A93D-FE24-EA7D-A546E5A4F7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28" b="5028"/>
          <a:stretch/>
        </p:blipFill>
        <p:spPr>
          <a:xfrm>
            <a:off x="5327640" y="4427342"/>
            <a:ext cx="1457120" cy="1280074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0FF9BF-CD94-E925-8178-0666A042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Focus op </a:t>
            </a:r>
            <a:r>
              <a:rPr lang="en-BE"/>
              <a:t>de Comoren</a:t>
            </a:r>
            <a:endParaRPr lang="fr-BE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AEAA3C0-A5CE-2E1B-D8F8-BC855A58B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158661" y="4430293"/>
            <a:ext cx="1878169" cy="1253489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C30E86-2CEF-0044-2FB3-8365B6FEBE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75572" y="4430294"/>
            <a:ext cx="1907615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33AFF2-774C-3929-812F-7C1B4F2E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1222173" y="4430294"/>
            <a:ext cx="1671320" cy="1253490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A78F1B6-48E7-4411-49CC-589870EA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486" y="1533197"/>
            <a:ext cx="5994364" cy="1895804"/>
          </a:xfrm>
        </p:spPr>
        <p:txBody>
          <a:bodyPr anchor="ctr">
            <a:normAutofit fontScale="77500" lnSpcReduction="20000"/>
          </a:bodyPr>
          <a:lstStyle/>
          <a:p>
            <a:pPr marL="360045" indent="-360045"/>
            <a:r>
              <a:rPr lang="fr-FR" dirty="0" err="1">
                <a:latin typeface="+mj-lt"/>
              </a:rPr>
              <a:t>Inwoners</a:t>
            </a:r>
            <a:r>
              <a:rPr lang="fr-FR" dirty="0">
                <a:latin typeface="+mj-lt"/>
              </a:rPr>
              <a:t>: </a:t>
            </a:r>
            <a:r>
              <a:rPr lang="en-BE" dirty="0">
                <a:latin typeface="+mj-lt"/>
              </a:rPr>
              <a:t>836 774 (2022)</a:t>
            </a:r>
            <a:endParaRPr lang="fr-FR" dirty="0"/>
          </a:p>
          <a:p>
            <a:pPr marL="360045" indent="-360045"/>
            <a:r>
              <a:rPr lang="nl-NL">
                <a:latin typeface="+mj-lt"/>
              </a:rPr>
              <a:t>Op twintig na armste land</a:t>
            </a:r>
            <a:r>
              <a:rPr lang="nl-NL" dirty="0">
                <a:latin typeface="+mj-lt"/>
              </a:rPr>
              <a:t> ter wereld</a:t>
            </a:r>
            <a:endParaRPr lang="en-BE" dirty="0">
              <a:latin typeface="+mj-lt"/>
            </a:endParaRPr>
          </a:p>
          <a:p>
            <a:pPr marL="360045" indent="-360045"/>
            <a:r>
              <a:rPr lang="en-BE" dirty="0" err="1">
                <a:latin typeface="+mj-lt"/>
              </a:rPr>
              <a:t>Hoofdstad</a:t>
            </a:r>
            <a:r>
              <a:rPr lang="fr-FR" dirty="0">
                <a:latin typeface="+mj-lt"/>
              </a:rPr>
              <a:t>: </a:t>
            </a:r>
            <a:r>
              <a:rPr lang="en-BE" dirty="0">
                <a:latin typeface="Work Sans Light"/>
              </a:rPr>
              <a:t>Moroni</a:t>
            </a:r>
          </a:p>
          <a:p>
            <a:pPr marL="360045" indent="-360045"/>
            <a:r>
              <a:rPr lang="fr-BE" dirty="0" err="1">
                <a:latin typeface="+mj-lt"/>
              </a:rPr>
              <a:t>Drie</a:t>
            </a:r>
            <a:r>
              <a:rPr lang="fr-BE" dirty="0">
                <a:latin typeface="+mj-lt"/>
              </a:rPr>
              <a:t> </a:t>
            </a:r>
            <a:r>
              <a:rPr lang="en-BE" dirty="0" err="1">
                <a:latin typeface="+mj-lt"/>
              </a:rPr>
              <a:t>vulkanische</a:t>
            </a:r>
            <a:r>
              <a:rPr lang="en-BE" dirty="0">
                <a:latin typeface="+mj-lt"/>
              </a:rPr>
              <a:t> </a:t>
            </a:r>
            <a:r>
              <a:rPr lang="fr-BE" dirty="0" err="1">
                <a:latin typeface="+mj-lt"/>
              </a:rPr>
              <a:t>eilanden</a:t>
            </a:r>
            <a:r>
              <a:rPr lang="en-BE" dirty="0">
                <a:latin typeface="+mj-lt"/>
              </a:rPr>
              <a:t>: </a:t>
            </a:r>
            <a:r>
              <a:rPr lang="en-BE" dirty="0">
                <a:latin typeface="Work Sans Light"/>
              </a:rPr>
              <a:t>Grande </a:t>
            </a:r>
            <a:r>
              <a:rPr lang="en-BE" dirty="0" err="1">
                <a:latin typeface="Work Sans Light"/>
              </a:rPr>
              <a:t>Comore</a:t>
            </a:r>
            <a:r>
              <a:rPr lang="en-BE" dirty="0">
                <a:latin typeface="Work Sans Light"/>
              </a:rPr>
              <a:t>, Anjouan </a:t>
            </a:r>
            <a:r>
              <a:rPr lang="en-BE">
                <a:latin typeface="Work Sans Light"/>
              </a:rPr>
              <a:t>en</a:t>
            </a:r>
            <a:r>
              <a:rPr lang="en-BE" dirty="0">
                <a:latin typeface="Work Sans Light"/>
              </a:rPr>
              <a:t> </a:t>
            </a:r>
            <a:r>
              <a:rPr lang="en-BE">
                <a:latin typeface="Work Sans Light"/>
              </a:rPr>
              <a:t>Mohéli</a:t>
            </a:r>
            <a:endParaRPr lang="fr-FR" dirty="0">
              <a:latin typeface="Work Sans Light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D405EDC-2D5D-C844-5042-C614CA567B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3738" y="1605347"/>
            <a:ext cx="2176348" cy="1305809"/>
          </a:xfrm>
          <a:prstGeom prst="rect">
            <a:avLst/>
          </a:prstGeom>
        </p:spPr>
      </p:pic>
      <p:pic>
        <p:nvPicPr>
          <p:cNvPr id="7" name="Image 6" descr="Une image contenant dessin, illustration, carte, conception&#10;&#10;Description générée automatiquement">
            <a:extLst>
              <a:ext uri="{FF2B5EF4-FFF2-40B4-BE49-F238E27FC236}">
                <a16:creationId xmlns:a16="http://schemas.microsoft.com/office/drawing/2014/main" id="{7863F0B7-3FC0-8B35-710D-A07382C689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428" y="1605347"/>
            <a:ext cx="1910417" cy="17515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018231-2B49-A541-B7A7-1CA9A3381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273997" y="4430295"/>
            <a:ext cx="1695830" cy="127174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786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00D2BD-E868-3A0D-2C54-4BFC0D67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231464"/>
            <a:ext cx="10515600" cy="809184"/>
          </a:xfrm>
        </p:spPr>
        <p:txBody>
          <a:bodyPr>
            <a:noAutofit/>
          </a:bodyPr>
          <a:lstStyle/>
          <a:p>
            <a:r>
              <a:rPr lang="fr-FR" b="1" dirty="0"/>
              <a:t>In de </a:t>
            </a:r>
            <a:r>
              <a:rPr lang="fr-FR" b="1" dirty="0" err="1"/>
              <a:t>praktijk</a:t>
            </a:r>
            <a:br>
              <a:rPr lang="fr-FR" b="1" dirty="0"/>
            </a:br>
            <a:r>
              <a:rPr lang="nl-NL" dirty="0"/>
              <a:t>Wat zijn de gevolgen als ik ziek word?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F566EC-3497-F64C-DA25-583BA0991F4F}"/>
              </a:ext>
            </a:extLst>
          </p:cNvPr>
          <p:cNvSpPr txBox="1"/>
          <p:nvPr/>
        </p:nvSpPr>
        <p:spPr>
          <a:xfrm>
            <a:off x="1719408" y="5519390"/>
            <a:ext cx="304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In </a:t>
            </a:r>
            <a:r>
              <a:rPr lang="fr-FR" sz="2400" b="1" dirty="0" err="1">
                <a:solidFill>
                  <a:schemeClr val="accent1"/>
                </a:solidFill>
              </a:rPr>
              <a:t>België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EF2251-2E5C-67CB-901B-5E5604D1C77F}"/>
              </a:ext>
            </a:extLst>
          </p:cNvPr>
          <p:cNvSpPr txBox="1"/>
          <p:nvPr/>
        </p:nvSpPr>
        <p:spPr>
          <a:xfrm>
            <a:off x="6026179" y="5519390"/>
            <a:ext cx="44464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BE" sz="2400" b="1">
                <a:solidFill>
                  <a:schemeClr val="accent1"/>
                </a:solidFill>
              </a:rPr>
              <a:t>Op de Comoren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6" descr="Marie-Sophie van den Abeele">
            <a:extLst>
              <a:ext uri="{FF2B5EF4-FFF2-40B4-BE49-F238E27FC236}">
                <a16:creationId xmlns:a16="http://schemas.microsoft.com/office/drawing/2014/main" id="{C022D259-6B22-E7C0-6965-A9661615B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556" r="35252" b="5111"/>
          <a:stretch/>
        </p:blipFill>
        <p:spPr bwMode="auto">
          <a:xfrm>
            <a:off x="1719408" y="1966890"/>
            <a:ext cx="3049127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42271C-A97A-95A3-8EC1-4246BE4CC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6179" y="1966890"/>
            <a:ext cx="4446413" cy="341918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29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E575310-3A0F-1C96-0F0F-8E2FC3991B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>
          <a:xfrm>
            <a:off x="6071172" y="1244744"/>
            <a:ext cx="4716025" cy="5149850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A17A507C-8245-BCE1-3AA9-C8EA9A9D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Getuigenis</a:t>
            </a:r>
            <a:r>
              <a:rPr lang="fr-BE" dirty="0"/>
              <a:t>: </a:t>
            </a:r>
            <a:r>
              <a:rPr lang="en-BE" dirty="0" err="1"/>
              <a:t>Comoren</a:t>
            </a:r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294F87C-114B-BC96-6050-9D298CC36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Welke rol speelde Damiaanactie? </a:t>
            </a:r>
          </a:p>
          <a:p>
            <a:endParaRPr lang="nl-NL" dirty="0"/>
          </a:p>
          <a:p>
            <a:r>
              <a:rPr lang="nl-NL" dirty="0"/>
              <a:t>Wat heeft het veranderd en voor wie?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3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FDC7FD9-59B0-176E-946C-3005C9FD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263353"/>
            <a:ext cx="10515600" cy="809184"/>
          </a:xfrm>
        </p:spPr>
        <p:txBody>
          <a:bodyPr>
            <a:normAutofit fontScale="90000"/>
          </a:bodyPr>
          <a:lstStyle/>
          <a:p>
            <a:r>
              <a:rPr lang="nl-NL" dirty="0"/>
              <a:t>Welke duurzame ontwikkelingsdoelstellingen heb je </a:t>
            </a:r>
            <a:br>
              <a:rPr lang="nl-NL" dirty="0"/>
            </a:br>
            <a:r>
              <a:rPr lang="nl-NL" dirty="0"/>
              <a:t>in de film geïdentificeerd? 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72A29D-BD2F-84D3-79BA-AB9177652B27}"/>
              </a:ext>
            </a:extLst>
          </p:cNvPr>
          <p:cNvSpPr/>
          <p:nvPr/>
        </p:nvSpPr>
        <p:spPr>
          <a:xfrm>
            <a:off x="811213" y="1268413"/>
            <a:ext cx="10552112" cy="51659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D600D7-8E99-D256-8354-11E61BB2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9487" y="1519443"/>
            <a:ext cx="9155564" cy="4663884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7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2FFB8-8800-A5B8-9B8D-B4FAFE27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van acties in lijn met de </a:t>
            </a:r>
            <a:r>
              <a:rPr lang="nl-NL" dirty="0" err="1"/>
              <a:t>DOD's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C40E9C0-B08B-7796-2D5F-D8FEBF733EA8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393" b="393"/>
          <a:stretch/>
        </p:blipFill>
        <p:spPr>
          <a:xfrm>
            <a:off x="1016105" y="1500001"/>
            <a:ext cx="576000" cy="575799"/>
          </a:xfrm>
          <a:prstGeom prst="rect">
            <a:avLst/>
          </a:prstGeom>
          <a:noFill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79ACFC-962C-E003-D541-A2F2FCF635A5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2190" b="2190"/>
          <a:stretch/>
        </p:blipFill>
        <p:spPr>
          <a:xfrm>
            <a:off x="1016105" y="2329862"/>
            <a:ext cx="576000" cy="576000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B4331F-3709-EF62-2029-AC83D937F9DA}"/>
              </a:ext>
            </a:extLst>
          </p:cNvPr>
          <p:cNvSpPr txBox="1"/>
          <p:nvPr/>
        </p:nvSpPr>
        <p:spPr>
          <a:xfrm flipH="1">
            <a:off x="1743140" y="2429380"/>
            <a:ext cx="418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Uitdelen van voedselpakketten om patiënten </a:t>
            </a:r>
            <a:br>
              <a:rPr lang="nl-NL" sz="1200" dirty="0"/>
            </a:br>
            <a:r>
              <a:rPr lang="nl-NL" sz="1200" dirty="0"/>
              <a:t>de kracht te geven om door te vechten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60DD23-9764-5B41-8934-2729B5F24F73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106" t="2447" r="3423" b="3042"/>
          <a:stretch/>
        </p:blipFill>
        <p:spPr>
          <a:xfrm>
            <a:off x="6074977" y="2334864"/>
            <a:ext cx="576000" cy="576000"/>
          </a:xfrm>
          <a:prstGeom prst="rect">
            <a:avLst/>
          </a:prstGeom>
          <a:noFill/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97A6BB-76B1-7B1A-114B-19CC7D7CE160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008" r="3008"/>
          <a:stretch/>
        </p:blipFill>
        <p:spPr>
          <a:xfrm>
            <a:off x="6074977" y="1500001"/>
            <a:ext cx="576000" cy="576000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B019AA-9D94-E52E-BBBB-B2A59D551435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t="2941" b="2941"/>
          <a:stretch/>
        </p:blipFill>
        <p:spPr>
          <a:xfrm>
            <a:off x="1016105" y="5650108"/>
            <a:ext cx="576000" cy="57600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B0FB94-5D5D-77A3-B963-7337736C73F9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t="752" b="752"/>
          <a:stretch/>
        </p:blipFill>
        <p:spPr>
          <a:xfrm>
            <a:off x="1016105" y="4820048"/>
            <a:ext cx="576000" cy="576000"/>
          </a:xfrm>
          <a:prstGeom prst="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EABB46-EAAB-1F87-8BC6-F902CD1B41F9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1527" r="1527"/>
          <a:stretch/>
        </p:blipFill>
        <p:spPr>
          <a:xfrm>
            <a:off x="1016105" y="3989986"/>
            <a:ext cx="576000" cy="576000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AFB0FDD-CE06-FD6B-10E4-00D53D88D517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l="2554" t="752" b="752"/>
          <a:stretch/>
        </p:blipFill>
        <p:spPr>
          <a:xfrm>
            <a:off x="1030817" y="3159924"/>
            <a:ext cx="561288" cy="576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F2BE9A-AB8E-E65D-1DE8-59E32472E130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t="2634" r="4082" b="1846"/>
          <a:stretch/>
        </p:blipFill>
        <p:spPr>
          <a:xfrm>
            <a:off x="6074977" y="3169727"/>
            <a:ext cx="576000" cy="576000"/>
          </a:xfrm>
          <a:prstGeom prst="rect">
            <a:avLst/>
          </a:prstGeom>
          <a:noFill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4F45BD-EA78-DE82-1D91-E8726552FF87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t="752" r="2737" b="5166"/>
          <a:stretch/>
        </p:blipFill>
        <p:spPr>
          <a:xfrm>
            <a:off x="6074977" y="4004590"/>
            <a:ext cx="576000" cy="576000"/>
          </a:xfrm>
          <a:prstGeom prst="rect">
            <a:avLst/>
          </a:prstGeom>
          <a:noFill/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105341B-A205-BB7C-2EBF-EEE552B47314}"/>
              </a:ext>
            </a:extLst>
          </p:cNvPr>
          <p:cNvPicPr>
            <a:picLocks/>
          </p:cNvPicPr>
          <p:nvPr/>
        </p:nvPicPr>
        <p:blipFill rotWithShape="1">
          <a:blip r:embed="rId14"/>
          <a:srcRect l="3442" t="3007" r="376" b="1"/>
          <a:stretch/>
        </p:blipFill>
        <p:spPr>
          <a:xfrm>
            <a:off x="6074977" y="4839453"/>
            <a:ext cx="576000" cy="576000"/>
          </a:xfrm>
          <a:prstGeom prst="rect">
            <a:avLst/>
          </a:prstGeom>
          <a:noFill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A909876-4AE8-681B-98EA-FF3E0F03DE1B}"/>
              </a:ext>
            </a:extLst>
          </p:cNvPr>
          <p:cNvPicPr>
            <a:picLocks/>
          </p:cNvPicPr>
          <p:nvPr/>
        </p:nvPicPr>
        <p:blipFill rotWithShape="1">
          <a:blip r:embed="rId15"/>
          <a:srcRect l="370" t="4203" r="370"/>
          <a:stretch/>
        </p:blipFill>
        <p:spPr>
          <a:xfrm>
            <a:off x="6074977" y="5674315"/>
            <a:ext cx="576000" cy="576000"/>
          </a:xfrm>
          <a:prstGeom prst="rect">
            <a:avLst/>
          </a:prstGeom>
          <a:noFill/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B64FCCF-C0AB-1DE2-4D4B-6877581798C1}"/>
              </a:ext>
            </a:extLst>
          </p:cNvPr>
          <p:cNvSpPr txBox="1"/>
          <p:nvPr/>
        </p:nvSpPr>
        <p:spPr>
          <a:xfrm flipH="1">
            <a:off x="1743140" y="3309543"/>
            <a:ext cx="418846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dirty="0">
                <a:ea typeface="+mn-lt"/>
                <a:cs typeface="+mn-lt"/>
              </a:rPr>
              <a:t>Preventie en behandeling van infectieziekten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CED2A7-439C-C298-5026-B0E1F16E5A67}"/>
              </a:ext>
            </a:extLst>
          </p:cNvPr>
          <p:cNvSpPr txBox="1"/>
          <p:nvPr/>
        </p:nvSpPr>
        <p:spPr>
          <a:xfrm flipH="1">
            <a:off x="1743140" y="1464171"/>
            <a:ext cx="395281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dirty="0"/>
              <a:t>Financiering van de behandeling van de minstbedeelden en hulp bij het vinden van een beroep na hun ziekte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D6EAA77-9029-796A-50D5-108817DB2930}"/>
              </a:ext>
            </a:extLst>
          </p:cNvPr>
          <p:cNvSpPr txBox="1"/>
          <p:nvPr/>
        </p:nvSpPr>
        <p:spPr>
          <a:xfrm flipH="1">
            <a:off x="1728788" y="3954820"/>
            <a:ext cx="42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Het financieren van studiebeurzen en schoolbenodigdheden zodat kinderen ondanks ziekte onderwijs kunnen blijven volgen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DE88106-57EC-E195-BA2F-B52777B24EBF}"/>
              </a:ext>
            </a:extLst>
          </p:cNvPr>
          <p:cNvSpPr txBox="1"/>
          <p:nvPr/>
        </p:nvSpPr>
        <p:spPr>
          <a:xfrm flipH="1">
            <a:off x="6803095" y="5702887"/>
            <a:ext cx="418846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>
              <a:defRPr sz="1400">
                <a:solidFill>
                  <a:srgbClr val="666666"/>
                </a:solidFill>
                <a:ea typeface="+mn-lt"/>
                <a:cs typeface="+mn-lt"/>
              </a:defRPr>
            </a:lvl1pPr>
          </a:lstStyle>
          <a:p>
            <a:r>
              <a:rPr lang="nl-NL" sz="1200" dirty="0"/>
              <a:t>Partnerschap met lokale verenigingen en officiële, nationale en internationale, instanties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0D20511-0D6C-9310-3B86-97FB1452CE01}"/>
              </a:ext>
            </a:extLst>
          </p:cNvPr>
          <p:cNvSpPr txBox="1"/>
          <p:nvPr/>
        </p:nvSpPr>
        <p:spPr>
          <a:xfrm flipH="1">
            <a:off x="6803095" y="1648836"/>
            <a:ext cx="4188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Zonnepanelen installeren op onze infrastructuur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3C8E995-3CB9-1CB2-C9C9-F4CC6CE83801}"/>
              </a:ext>
            </a:extLst>
          </p:cNvPr>
          <p:cNvSpPr txBox="1"/>
          <p:nvPr/>
        </p:nvSpPr>
        <p:spPr>
          <a:xfrm flipH="1">
            <a:off x="6803095" y="3217209"/>
            <a:ext cx="418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Ontwikkeling van nieuwe behandelingen </a:t>
            </a:r>
            <a:br>
              <a:rPr lang="nl-NL" sz="1200" dirty="0"/>
            </a:br>
            <a:r>
              <a:rPr lang="nl-NL" sz="1200" dirty="0"/>
              <a:t>en zorgprotocollen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2D2B4CF-0BB6-C881-345F-3BF1DE2F978A}"/>
              </a:ext>
            </a:extLst>
          </p:cNvPr>
          <p:cNvSpPr txBox="1"/>
          <p:nvPr/>
        </p:nvSpPr>
        <p:spPr>
          <a:xfrm flipH="1">
            <a:off x="6803095" y="2393165"/>
            <a:ext cx="4188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Sociaaleconomische re-integratie van mensen die getroffen zijn door ziekte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D409AF-8B81-F3A0-F725-A338F2D6459E}"/>
              </a:ext>
            </a:extLst>
          </p:cNvPr>
          <p:cNvSpPr txBox="1"/>
          <p:nvPr/>
        </p:nvSpPr>
        <p:spPr>
          <a:xfrm flipH="1">
            <a:off x="1728788" y="4786234"/>
            <a:ext cx="436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Betrokkenheid in inclusie in termen van  gendergelijkheid, onder andere door vrouwen toegang te geven tot gezondheidszorg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217870-3540-8B5F-6940-3086761823D9}"/>
              </a:ext>
            </a:extLst>
          </p:cNvPr>
          <p:cNvSpPr txBox="1"/>
          <p:nvPr/>
        </p:nvSpPr>
        <p:spPr>
          <a:xfrm flipH="1">
            <a:off x="1743140" y="5823815"/>
            <a:ext cx="4188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Het opzetten van infrastructuren zoals sanitaire blokken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1D499CC-C0C4-2CC7-7E50-CC1E951394CE}"/>
              </a:ext>
            </a:extLst>
          </p:cNvPr>
          <p:cNvSpPr txBox="1"/>
          <p:nvPr/>
        </p:nvSpPr>
        <p:spPr>
          <a:xfrm flipH="1">
            <a:off x="6803095" y="4139564"/>
            <a:ext cx="4188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Stigmatisering en uitsluiting van ziekten bestrijden</a:t>
            </a:r>
          </a:p>
        </p:txBody>
      </p:sp>
      <p:sp>
        <p:nvSpPr>
          <p:cNvPr id="3" name="ZoneTexte 27">
            <a:extLst>
              <a:ext uri="{FF2B5EF4-FFF2-40B4-BE49-F238E27FC236}">
                <a16:creationId xmlns:a16="http://schemas.microsoft.com/office/drawing/2014/main" id="{2D488B7D-47EC-A457-7FC3-D1366CBF0775}"/>
              </a:ext>
            </a:extLst>
          </p:cNvPr>
          <p:cNvSpPr txBox="1"/>
          <p:nvPr/>
        </p:nvSpPr>
        <p:spPr>
          <a:xfrm flipH="1">
            <a:off x="6803095" y="4872535"/>
            <a:ext cx="418846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200" dirty="0">
                <a:solidFill>
                  <a:srgbClr val="666666"/>
                </a:solidFill>
                <a:ea typeface="+mn-lt"/>
                <a:cs typeface="+mn-lt"/>
              </a:rPr>
              <a:t>Compensatie van de koolstofvoetafdruk van onze vliegreizen en duurzaam beheer van ons medisch afval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68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7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5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75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250"/>
                            </p:stCondLst>
                            <p:childTnLst>
                              <p:par>
                                <p:cTn id="1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897FF-5662-4313-EDDA-80A84CE9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dirty="0" err="1"/>
              <a:t>Ledereen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belangrijk</a:t>
            </a:r>
            <a:r>
              <a:rPr lang="fr-BE" dirty="0"/>
              <a:t> </a:t>
            </a:r>
          </a:p>
        </p:txBody>
      </p:sp>
      <p:grpSp>
        <p:nvGrpSpPr>
          <p:cNvPr id="10" name="Espace réservé pour une image  6" descr="Forêt tropicale avec un remplissage uni">
            <a:extLst>
              <a:ext uri="{FF2B5EF4-FFF2-40B4-BE49-F238E27FC236}">
                <a16:creationId xmlns:a16="http://schemas.microsoft.com/office/drawing/2014/main" id="{5A938D69-CF9A-B29F-B30C-BE02A355DA18}"/>
              </a:ext>
            </a:extLst>
          </p:cNvPr>
          <p:cNvGrpSpPr/>
          <p:nvPr/>
        </p:nvGrpSpPr>
        <p:grpSpPr>
          <a:xfrm>
            <a:off x="9657858" y="2058452"/>
            <a:ext cx="1095228" cy="989447"/>
            <a:chOff x="10076419" y="1722164"/>
            <a:chExt cx="974618" cy="880486"/>
          </a:xfrm>
          <a:solidFill>
            <a:schemeClr val="accent1"/>
          </a:solidFill>
        </p:grpSpPr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ED45A15-D115-6BC4-0184-DF217D867953}"/>
                </a:ext>
              </a:extLst>
            </p:cNvPr>
            <p:cNvSpPr/>
            <p:nvPr/>
          </p:nvSpPr>
          <p:spPr>
            <a:xfrm>
              <a:off x="10081997" y="1722164"/>
              <a:ext cx="753688" cy="439336"/>
            </a:xfrm>
            <a:custGeom>
              <a:avLst/>
              <a:gdLst>
                <a:gd name="connsiteX0" fmla="*/ 682851 w 753688"/>
                <a:gd name="connsiteY0" fmla="*/ 126094 h 439336"/>
                <a:gd name="connsiteX1" fmla="*/ 615731 w 753688"/>
                <a:gd name="connsiteY1" fmla="*/ 81432 h 439336"/>
                <a:gd name="connsiteX2" fmla="*/ 615731 w 753688"/>
                <a:gd name="connsiteY2" fmla="*/ 77216 h 439336"/>
                <a:gd name="connsiteX3" fmla="*/ 503296 w 753688"/>
                <a:gd name="connsiteY3" fmla="*/ 18906 h 439336"/>
                <a:gd name="connsiteX4" fmla="*/ 451650 w 753688"/>
                <a:gd name="connsiteY4" fmla="*/ 25530 h 439336"/>
                <a:gd name="connsiteX5" fmla="*/ 358205 w 753688"/>
                <a:gd name="connsiteY5" fmla="*/ 138 h 439336"/>
                <a:gd name="connsiteX6" fmla="*/ 250291 w 753688"/>
                <a:gd name="connsiteY6" fmla="*/ 40585 h 439336"/>
                <a:gd name="connsiteX7" fmla="*/ 194927 w 753688"/>
                <a:gd name="connsiteY7" fmla="*/ 33058 h 439336"/>
                <a:gd name="connsiteX8" fmla="*/ 81589 w 753688"/>
                <a:gd name="connsiteY8" fmla="*/ 91769 h 439336"/>
                <a:gd name="connsiteX9" fmla="*/ 101584 w 753688"/>
                <a:gd name="connsiteY9" fmla="*/ 124689 h 439336"/>
                <a:gd name="connsiteX10" fmla="*/ 0 w 753688"/>
                <a:gd name="connsiteY10" fmla="*/ 192836 h 439336"/>
                <a:gd name="connsiteX11" fmla="*/ 136048 w 753688"/>
                <a:gd name="connsiteY11" fmla="*/ 263290 h 439336"/>
                <a:gd name="connsiteX12" fmla="*/ 168704 w 753688"/>
                <a:gd name="connsiteY12" fmla="*/ 261382 h 439336"/>
                <a:gd name="connsiteX13" fmla="*/ 312889 w 753688"/>
                <a:gd name="connsiteY13" fmla="*/ 336053 h 439336"/>
                <a:gd name="connsiteX14" fmla="*/ 310655 w 753688"/>
                <a:gd name="connsiteY14" fmla="*/ 439336 h 439336"/>
                <a:gd name="connsiteX15" fmla="*/ 381573 w 753688"/>
                <a:gd name="connsiteY15" fmla="*/ 428595 h 439336"/>
                <a:gd name="connsiteX16" fmla="*/ 381593 w 753688"/>
                <a:gd name="connsiteY16" fmla="*/ 428595 h 439336"/>
                <a:gd name="connsiteX17" fmla="*/ 395817 w 753688"/>
                <a:gd name="connsiteY17" fmla="*/ 429119 h 439336"/>
                <a:gd name="connsiteX18" fmla="*/ 393674 w 753688"/>
                <a:gd name="connsiteY18" fmla="*/ 322906 h 439336"/>
                <a:gd name="connsiteX19" fmla="*/ 394579 w 753688"/>
                <a:gd name="connsiteY19" fmla="*/ 322002 h 439336"/>
                <a:gd name="connsiteX20" fmla="*/ 491641 w 753688"/>
                <a:gd name="connsiteY20" fmla="*/ 282059 h 439336"/>
                <a:gd name="connsiteX21" fmla="*/ 609501 w 753688"/>
                <a:gd name="connsiteY21" fmla="*/ 231776 h 439336"/>
                <a:gd name="connsiteX22" fmla="*/ 644870 w 753688"/>
                <a:gd name="connsiteY22" fmla="*/ 235089 h 439336"/>
                <a:gd name="connsiteX23" fmla="*/ 753688 w 753688"/>
                <a:gd name="connsiteY23" fmla="*/ 178685 h 439336"/>
                <a:gd name="connsiteX24" fmla="*/ 682851 w 753688"/>
                <a:gd name="connsiteY24" fmla="*/ 126094 h 439336"/>
                <a:gd name="connsiteX25" fmla="*/ 219445 w 753688"/>
                <a:gd name="connsiteY25" fmla="*/ 248236 h 439336"/>
                <a:gd name="connsiteX26" fmla="*/ 259335 w 753688"/>
                <a:gd name="connsiteY26" fmla="*/ 222844 h 439336"/>
                <a:gd name="connsiteX27" fmla="*/ 284756 w 753688"/>
                <a:gd name="connsiteY27" fmla="*/ 227562 h 439336"/>
                <a:gd name="connsiteX28" fmla="*/ 312890 w 753688"/>
                <a:gd name="connsiteY28" fmla="*/ 285370 h 439336"/>
                <a:gd name="connsiteX29" fmla="*/ 219445 w 753688"/>
                <a:gd name="connsiteY29" fmla="*/ 248236 h 439336"/>
                <a:gd name="connsiteX30" fmla="*/ 356397 w 753688"/>
                <a:gd name="connsiteY30" fmla="*/ 269413 h 439336"/>
                <a:gd name="connsiteX31" fmla="*/ 337306 w 753688"/>
                <a:gd name="connsiteY31" fmla="*/ 229971 h 439336"/>
                <a:gd name="connsiteX32" fmla="*/ 399000 w 753688"/>
                <a:gd name="connsiteY32" fmla="*/ 219130 h 439336"/>
                <a:gd name="connsiteX33" fmla="*/ 356397 w 753688"/>
                <a:gd name="connsiteY33" fmla="*/ 269413 h 439336"/>
                <a:gd name="connsiteX34" fmla="*/ 470641 w 753688"/>
                <a:gd name="connsiteY34" fmla="*/ 260982 h 439336"/>
                <a:gd name="connsiteX35" fmla="*/ 395383 w 753688"/>
                <a:gd name="connsiteY35" fmla="*/ 283062 h 439336"/>
                <a:gd name="connsiteX36" fmla="*/ 460694 w 753688"/>
                <a:gd name="connsiteY36" fmla="*/ 213510 h 439336"/>
                <a:gd name="connsiteX37" fmla="*/ 539569 w 753688"/>
                <a:gd name="connsiteY37" fmla="*/ 225253 h 439336"/>
                <a:gd name="connsiteX38" fmla="*/ 564990 w 753688"/>
                <a:gd name="connsiteY38" fmla="*/ 223848 h 439336"/>
                <a:gd name="connsiteX39" fmla="*/ 470641 w 753688"/>
                <a:gd name="connsiteY39" fmla="*/ 260982 h 439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3688" h="439336">
                  <a:moveTo>
                    <a:pt x="682851" y="126094"/>
                  </a:moveTo>
                  <a:cubicBezTo>
                    <a:pt x="671999" y="107327"/>
                    <a:pt x="648387" y="91368"/>
                    <a:pt x="615731" y="81432"/>
                  </a:cubicBezTo>
                  <a:lnTo>
                    <a:pt x="615731" y="77216"/>
                  </a:lnTo>
                  <a:cubicBezTo>
                    <a:pt x="616636" y="45302"/>
                    <a:pt x="565894" y="18906"/>
                    <a:pt x="503296" y="18906"/>
                  </a:cubicBezTo>
                  <a:cubicBezTo>
                    <a:pt x="485858" y="18740"/>
                    <a:pt x="468481" y="20969"/>
                    <a:pt x="451650" y="25530"/>
                  </a:cubicBezTo>
                  <a:cubicBezTo>
                    <a:pt x="423863" y="7636"/>
                    <a:pt x="391227" y="-1233"/>
                    <a:pt x="358205" y="138"/>
                  </a:cubicBezTo>
                  <a:cubicBezTo>
                    <a:pt x="308368" y="138"/>
                    <a:pt x="265665" y="17099"/>
                    <a:pt x="250291" y="40585"/>
                  </a:cubicBezTo>
                  <a:cubicBezTo>
                    <a:pt x="232275" y="35520"/>
                    <a:pt x="213642" y="32987"/>
                    <a:pt x="194927" y="33058"/>
                  </a:cubicBezTo>
                  <a:cubicBezTo>
                    <a:pt x="132330" y="33058"/>
                    <a:pt x="81589" y="59352"/>
                    <a:pt x="81589" y="91769"/>
                  </a:cubicBezTo>
                  <a:cubicBezTo>
                    <a:pt x="82544" y="105330"/>
                    <a:pt x="89992" y="117591"/>
                    <a:pt x="101584" y="124689"/>
                  </a:cubicBezTo>
                  <a:cubicBezTo>
                    <a:pt x="42603" y="132717"/>
                    <a:pt x="0" y="159915"/>
                    <a:pt x="0" y="192836"/>
                  </a:cubicBezTo>
                  <a:cubicBezTo>
                    <a:pt x="0" y="231876"/>
                    <a:pt x="60790" y="263290"/>
                    <a:pt x="136048" y="263290"/>
                  </a:cubicBezTo>
                  <a:cubicBezTo>
                    <a:pt x="146899" y="263290"/>
                    <a:pt x="157852" y="262387"/>
                    <a:pt x="168704" y="261382"/>
                  </a:cubicBezTo>
                  <a:cubicBezTo>
                    <a:pt x="212210" y="271722"/>
                    <a:pt x="308368" y="301829"/>
                    <a:pt x="312889" y="336053"/>
                  </a:cubicBezTo>
                  <a:lnTo>
                    <a:pt x="310655" y="439336"/>
                  </a:lnTo>
                  <a:cubicBezTo>
                    <a:pt x="333663" y="432399"/>
                    <a:pt x="357543" y="428782"/>
                    <a:pt x="381573" y="428595"/>
                  </a:cubicBezTo>
                  <a:lnTo>
                    <a:pt x="381593" y="428595"/>
                  </a:lnTo>
                  <a:cubicBezTo>
                    <a:pt x="386381" y="428595"/>
                    <a:pt x="391114" y="428810"/>
                    <a:pt x="395817" y="429119"/>
                  </a:cubicBezTo>
                  <a:lnTo>
                    <a:pt x="393674" y="322906"/>
                  </a:lnTo>
                  <a:cubicBezTo>
                    <a:pt x="393674" y="322404"/>
                    <a:pt x="394579" y="322002"/>
                    <a:pt x="394579" y="322002"/>
                  </a:cubicBezTo>
                  <a:cubicBezTo>
                    <a:pt x="401814" y="305041"/>
                    <a:pt x="445320" y="293801"/>
                    <a:pt x="491641" y="282059"/>
                  </a:cubicBezTo>
                  <a:cubicBezTo>
                    <a:pt x="537860" y="270316"/>
                    <a:pt x="592320" y="256165"/>
                    <a:pt x="609501" y="231776"/>
                  </a:cubicBezTo>
                  <a:cubicBezTo>
                    <a:pt x="621172" y="233909"/>
                    <a:pt x="633007" y="235017"/>
                    <a:pt x="644870" y="235089"/>
                  </a:cubicBezTo>
                  <a:cubicBezTo>
                    <a:pt x="704755" y="235089"/>
                    <a:pt x="753688" y="209697"/>
                    <a:pt x="753688" y="178685"/>
                  </a:cubicBezTo>
                  <a:cubicBezTo>
                    <a:pt x="752684" y="154699"/>
                    <a:pt x="723645" y="134023"/>
                    <a:pt x="682851" y="126094"/>
                  </a:cubicBezTo>
                  <a:close/>
                  <a:moveTo>
                    <a:pt x="219445" y="248236"/>
                  </a:moveTo>
                  <a:cubicBezTo>
                    <a:pt x="234262" y="242437"/>
                    <a:pt x="247810" y="233813"/>
                    <a:pt x="259335" y="222844"/>
                  </a:cubicBezTo>
                  <a:cubicBezTo>
                    <a:pt x="267702" y="224941"/>
                    <a:pt x="276193" y="226517"/>
                    <a:pt x="284756" y="227562"/>
                  </a:cubicBezTo>
                  <a:cubicBezTo>
                    <a:pt x="302362" y="241609"/>
                    <a:pt x="312698" y="262846"/>
                    <a:pt x="312890" y="285370"/>
                  </a:cubicBezTo>
                  <a:cubicBezTo>
                    <a:pt x="282962" y="270119"/>
                    <a:pt x="251678" y="257687"/>
                    <a:pt x="219445" y="248236"/>
                  </a:cubicBezTo>
                  <a:close/>
                  <a:moveTo>
                    <a:pt x="356397" y="269413"/>
                  </a:moveTo>
                  <a:cubicBezTo>
                    <a:pt x="353124" y="254982"/>
                    <a:pt x="346594" y="241490"/>
                    <a:pt x="337306" y="229971"/>
                  </a:cubicBezTo>
                  <a:cubicBezTo>
                    <a:pt x="358226" y="228804"/>
                    <a:pt x="378935" y="225166"/>
                    <a:pt x="399000" y="219130"/>
                  </a:cubicBezTo>
                  <a:cubicBezTo>
                    <a:pt x="382402" y="233703"/>
                    <a:pt x="368046" y="250646"/>
                    <a:pt x="356397" y="269413"/>
                  </a:cubicBezTo>
                  <a:close/>
                  <a:moveTo>
                    <a:pt x="470641" y="260982"/>
                  </a:moveTo>
                  <a:cubicBezTo>
                    <a:pt x="445152" y="266892"/>
                    <a:pt x="420024" y="274264"/>
                    <a:pt x="395383" y="283062"/>
                  </a:cubicBezTo>
                  <a:cubicBezTo>
                    <a:pt x="411729" y="255323"/>
                    <a:pt x="434038" y="231566"/>
                    <a:pt x="460694" y="213510"/>
                  </a:cubicBezTo>
                  <a:cubicBezTo>
                    <a:pt x="486204" y="221553"/>
                    <a:pt x="512823" y="225516"/>
                    <a:pt x="539569" y="225253"/>
                  </a:cubicBezTo>
                  <a:cubicBezTo>
                    <a:pt x="548062" y="225258"/>
                    <a:pt x="556548" y="224788"/>
                    <a:pt x="564990" y="223848"/>
                  </a:cubicBezTo>
                  <a:cubicBezTo>
                    <a:pt x="554942" y="238400"/>
                    <a:pt x="519575" y="248236"/>
                    <a:pt x="470641" y="2609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FF5B8A9-717A-BC34-E2D6-72B78710533E}"/>
                </a:ext>
              </a:extLst>
            </p:cNvPr>
            <p:cNvSpPr/>
            <p:nvPr/>
          </p:nvSpPr>
          <p:spPr>
            <a:xfrm>
              <a:off x="10076419" y="2032848"/>
              <a:ext cx="943080" cy="478865"/>
            </a:xfrm>
            <a:custGeom>
              <a:avLst/>
              <a:gdLst>
                <a:gd name="connsiteX0" fmla="*/ 10 w 943080"/>
                <a:gd name="connsiteY0" fmla="*/ 478866 h 478865"/>
                <a:gd name="connsiteX1" fmla="*/ 943080 w 943080"/>
                <a:gd name="connsiteY1" fmla="*/ 478866 h 478865"/>
                <a:gd name="connsiteX2" fmla="*/ 943080 w 943080"/>
                <a:gd name="connsiteY2" fmla="*/ 329662 h 478865"/>
                <a:gd name="connsiteX3" fmla="*/ 919943 w 943080"/>
                <a:gd name="connsiteY3" fmla="*/ 315753 h 478865"/>
                <a:gd name="connsiteX4" fmla="*/ 676293 w 943080"/>
                <a:gd name="connsiteY4" fmla="*/ 269962 h 478865"/>
                <a:gd name="connsiteX5" fmla="*/ 678573 w 943080"/>
                <a:gd name="connsiteY5" fmla="*/ 254478 h 478865"/>
                <a:gd name="connsiteX6" fmla="*/ 661409 w 943080"/>
                <a:gd name="connsiteY6" fmla="*/ 271222 h 478865"/>
                <a:gd name="connsiteX7" fmla="*/ 657853 w 943080"/>
                <a:gd name="connsiteY7" fmla="*/ 275170 h 478865"/>
                <a:gd name="connsiteX8" fmla="*/ 624866 w 943080"/>
                <a:gd name="connsiteY8" fmla="*/ 322858 h 478865"/>
                <a:gd name="connsiteX9" fmla="*/ 601121 w 943080"/>
                <a:gd name="connsiteY9" fmla="*/ 389417 h 478865"/>
                <a:gd name="connsiteX10" fmla="*/ 591785 w 943080"/>
                <a:gd name="connsiteY10" fmla="*/ 307213 h 478865"/>
                <a:gd name="connsiteX11" fmla="*/ 634207 w 943080"/>
                <a:gd name="connsiteY11" fmla="*/ 249230 h 478865"/>
                <a:gd name="connsiteX12" fmla="*/ 656803 w 943080"/>
                <a:gd name="connsiteY12" fmla="*/ 174018 h 478865"/>
                <a:gd name="connsiteX13" fmla="*/ 609260 w 943080"/>
                <a:gd name="connsiteY13" fmla="*/ 234552 h 478865"/>
                <a:gd name="connsiteX14" fmla="*/ 590370 w 943080"/>
                <a:gd name="connsiteY14" fmla="*/ 285027 h 478865"/>
                <a:gd name="connsiteX15" fmla="*/ 588985 w 943080"/>
                <a:gd name="connsiteY15" fmla="*/ 247832 h 478865"/>
                <a:gd name="connsiteX16" fmla="*/ 590146 w 943080"/>
                <a:gd name="connsiteY16" fmla="*/ 197413 h 478865"/>
                <a:gd name="connsiteX17" fmla="*/ 573897 w 943080"/>
                <a:gd name="connsiteY17" fmla="*/ 89283 h 478865"/>
                <a:gd name="connsiteX18" fmla="*/ 557445 w 943080"/>
                <a:gd name="connsiteY18" fmla="*/ 195077 h 478865"/>
                <a:gd name="connsiteX19" fmla="*/ 558233 w 943080"/>
                <a:gd name="connsiteY19" fmla="*/ 248358 h 478865"/>
                <a:gd name="connsiteX20" fmla="*/ 559542 w 943080"/>
                <a:gd name="connsiteY20" fmla="*/ 284733 h 478865"/>
                <a:gd name="connsiteX21" fmla="*/ 530465 w 943080"/>
                <a:gd name="connsiteY21" fmla="*/ 239668 h 478865"/>
                <a:gd name="connsiteX22" fmla="*/ 471132 w 943080"/>
                <a:gd name="connsiteY22" fmla="*/ 190636 h 478865"/>
                <a:gd name="connsiteX23" fmla="*/ 509211 w 943080"/>
                <a:gd name="connsiteY23" fmla="*/ 259317 h 478865"/>
                <a:gd name="connsiteX24" fmla="*/ 560774 w 943080"/>
                <a:gd name="connsiteY24" fmla="*/ 305421 h 478865"/>
                <a:gd name="connsiteX25" fmla="*/ 569219 w 943080"/>
                <a:gd name="connsiteY25" fmla="*/ 384851 h 478865"/>
                <a:gd name="connsiteX26" fmla="*/ 534002 w 943080"/>
                <a:gd name="connsiteY26" fmla="*/ 329274 h 478865"/>
                <a:gd name="connsiteX27" fmla="*/ 466978 w 943080"/>
                <a:gd name="connsiteY27" fmla="*/ 273887 h 478865"/>
                <a:gd name="connsiteX28" fmla="*/ 485063 w 943080"/>
                <a:gd name="connsiteY28" fmla="*/ 314469 h 478865"/>
                <a:gd name="connsiteX29" fmla="*/ 431063 w 943080"/>
                <a:gd name="connsiteY29" fmla="*/ 358270 h 478865"/>
                <a:gd name="connsiteX30" fmla="*/ 407332 w 943080"/>
                <a:gd name="connsiteY30" fmla="*/ 391631 h 478865"/>
                <a:gd name="connsiteX31" fmla="*/ 403810 w 943080"/>
                <a:gd name="connsiteY31" fmla="*/ 392102 h 478865"/>
                <a:gd name="connsiteX32" fmla="*/ 409123 w 943080"/>
                <a:gd name="connsiteY32" fmla="*/ 366278 h 478865"/>
                <a:gd name="connsiteX33" fmla="*/ 421477 w 943080"/>
                <a:gd name="connsiteY33" fmla="*/ 318636 h 478865"/>
                <a:gd name="connsiteX34" fmla="*/ 430947 w 943080"/>
                <a:gd name="connsiteY34" fmla="*/ 212309 h 478865"/>
                <a:gd name="connsiteX35" fmla="*/ 390991 w 943080"/>
                <a:gd name="connsiteY35" fmla="*/ 308892 h 478865"/>
                <a:gd name="connsiteX36" fmla="*/ 379122 w 943080"/>
                <a:gd name="connsiteY36" fmla="*/ 359540 h 478865"/>
                <a:gd name="connsiteX37" fmla="*/ 372138 w 943080"/>
                <a:gd name="connsiteY37" fmla="*/ 393568 h 478865"/>
                <a:gd name="connsiteX38" fmla="*/ 355132 w 943080"/>
                <a:gd name="connsiteY38" fmla="*/ 344986 h 478865"/>
                <a:gd name="connsiteX39" fmla="*/ 310632 w 943080"/>
                <a:gd name="connsiteY39" fmla="*/ 285260 h 478865"/>
                <a:gd name="connsiteX40" fmla="*/ 345419 w 943080"/>
                <a:gd name="connsiteY40" fmla="*/ 239615 h 478865"/>
                <a:gd name="connsiteX41" fmla="*/ 333337 w 943080"/>
                <a:gd name="connsiteY41" fmla="*/ 206597 h 478865"/>
                <a:gd name="connsiteX42" fmla="*/ 371986 w 943080"/>
                <a:gd name="connsiteY42" fmla="*/ 211008 h 478865"/>
                <a:gd name="connsiteX43" fmla="*/ 440440 w 943080"/>
                <a:gd name="connsiteY43" fmla="*/ 154881 h 478865"/>
                <a:gd name="connsiteX44" fmla="*/ 102093 w 943080"/>
                <a:gd name="connsiteY44" fmla="*/ 371063 h 478865"/>
                <a:gd name="connsiteX45" fmla="*/ 83740 w 943080"/>
                <a:gd name="connsiteY45" fmla="*/ 437857 h 478865"/>
                <a:gd name="connsiteX46" fmla="*/ 52617 w 943080"/>
                <a:gd name="connsiteY46" fmla="*/ 437857 h 478865"/>
                <a:gd name="connsiteX47" fmla="*/ 73406 w 943080"/>
                <a:gd name="connsiteY47" fmla="*/ 359984 h 478865"/>
                <a:gd name="connsiteX48" fmla="*/ 102992 w 943080"/>
                <a:gd name="connsiteY48" fmla="*/ 299753 h 478865"/>
                <a:gd name="connsiteX49" fmla="*/ 0 w 943080"/>
                <a:gd name="connsiteY49" fmla="*/ 0 h 478865"/>
                <a:gd name="connsiteX50" fmla="*/ 750900 w 943080"/>
                <a:gd name="connsiteY50" fmla="*/ 402980 h 478865"/>
                <a:gd name="connsiteX51" fmla="*/ 730602 w 943080"/>
                <a:gd name="connsiteY51" fmla="*/ 413721 h 478865"/>
                <a:gd name="connsiteX52" fmla="*/ 677004 w 943080"/>
                <a:gd name="connsiteY52" fmla="*/ 417040 h 478865"/>
                <a:gd name="connsiteX53" fmla="*/ 705069 w 943080"/>
                <a:gd name="connsiteY53" fmla="*/ 352046 h 478865"/>
                <a:gd name="connsiteX54" fmla="*/ 750900 w 943080"/>
                <a:gd name="connsiteY54" fmla="*/ 402980 h 478865"/>
                <a:gd name="connsiteX55" fmla="*/ 653048 w 943080"/>
                <a:gd name="connsiteY55" fmla="*/ 339438 h 478865"/>
                <a:gd name="connsiteX56" fmla="*/ 669530 w 943080"/>
                <a:gd name="connsiteY56" fmla="*/ 297999 h 478865"/>
                <a:gd name="connsiteX57" fmla="*/ 701450 w 943080"/>
                <a:gd name="connsiteY57" fmla="*/ 347265 h 478865"/>
                <a:gd name="connsiteX58" fmla="*/ 646072 w 943080"/>
                <a:gd name="connsiteY58" fmla="*/ 404867 h 478865"/>
                <a:gd name="connsiteX59" fmla="*/ 636686 w 943080"/>
                <a:gd name="connsiteY59" fmla="*/ 420135 h 478865"/>
                <a:gd name="connsiteX60" fmla="*/ 605437 w 943080"/>
                <a:gd name="connsiteY60" fmla="*/ 415379 h 478865"/>
                <a:gd name="connsiteX61" fmla="*/ 603841 w 943080"/>
                <a:gd name="connsiteY61" fmla="*/ 406264 h 478865"/>
                <a:gd name="connsiteX62" fmla="*/ 653048 w 943080"/>
                <a:gd name="connsiteY62" fmla="*/ 339438 h 478865"/>
                <a:gd name="connsiteX63" fmla="*/ 451354 w 943080"/>
                <a:gd name="connsiteY63" fmla="*/ 377937 h 478865"/>
                <a:gd name="connsiteX64" fmla="*/ 487440 w 943080"/>
                <a:gd name="connsiteY64" fmla="*/ 318702 h 478865"/>
                <a:gd name="connsiteX65" fmla="*/ 509993 w 943080"/>
                <a:gd name="connsiteY65" fmla="*/ 351470 h 478865"/>
                <a:gd name="connsiteX66" fmla="*/ 572554 w 943080"/>
                <a:gd name="connsiteY66" fmla="*/ 406473 h 478865"/>
                <a:gd name="connsiteX67" fmla="*/ 573794 w 943080"/>
                <a:gd name="connsiteY67" fmla="*/ 413755 h 478865"/>
                <a:gd name="connsiteX68" fmla="*/ 571560 w 943080"/>
                <a:gd name="connsiteY68" fmla="*/ 413717 h 478865"/>
                <a:gd name="connsiteX69" fmla="*/ 568759 w 943080"/>
                <a:gd name="connsiteY69" fmla="*/ 413766 h 478865"/>
                <a:gd name="connsiteX70" fmla="*/ 454883 w 943080"/>
                <a:gd name="connsiteY70" fmla="*/ 388257 h 478865"/>
                <a:gd name="connsiteX71" fmla="*/ 441261 w 943080"/>
                <a:gd name="connsiteY71" fmla="*/ 388606 h 478865"/>
                <a:gd name="connsiteX72" fmla="*/ 451354 w 943080"/>
                <a:gd name="connsiteY72" fmla="*/ 377937 h 478865"/>
                <a:gd name="connsiteX73" fmla="*/ 245424 w 943080"/>
                <a:gd name="connsiteY73" fmla="*/ 301696 h 478865"/>
                <a:gd name="connsiteX74" fmla="*/ 287810 w 943080"/>
                <a:gd name="connsiteY74" fmla="*/ 321777 h 478865"/>
                <a:gd name="connsiteX75" fmla="*/ 310212 w 943080"/>
                <a:gd name="connsiteY75" fmla="*/ 285887 h 478865"/>
                <a:gd name="connsiteX76" fmla="*/ 330446 w 943080"/>
                <a:gd name="connsiteY76" fmla="*/ 358734 h 478865"/>
                <a:gd name="connsiteX77" fmla="*/ 359649 w 943080"/>
                <a:gd name="connsiteY77" fmla="*/ 403641 h 478865"/>
                <a:gd name="connsiteX78" fmla="*/ 341070 w 943080"/>
                <a:gd name="connsiteY78" fmla="*/ 413721 h 478865"/>
                <a:gd name="connsiteX79" fmla="*/ 328493 w 943080"/>
                <a:gd name="connsiteY79" fmla="*/ 413721 h 478865"/>
                <a:gd name="connsiteX80" fmla="*/ 287025 w 943080"/>
                <a:gd name="connsiteY80" fmla="*/ 362834 h 478865"/>
                <a:gd name="connsiteX81" fmla="*/ 297821 w 943080"/>
                <a:gd name="connsiteY81" fmla="*/ 415700 h 478865"/>
                <a:gd name="connsiteX82" fmla="*/ 243568 w 943080"/>
                <a:gd name="connsiteY82" fmla="*/ 428326 h 478865"/>
                <a:gd name="connsiteX83" fmla="*/ 250028 w 943080"/>
                <a:gd name="connsiteY83" fmla="*/ 406480 h 478865"/>
                <a:gd name="connsiteX84" fmla="*/ 259194 w 943080"/>
                <a:gd name="connsiteY84" fmla="*/ 371554 h 47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43080" h="478865">
                  <a:moveTo>
                    <a:pt x="10" y="478866"/>
                  </a:moveTo>
                  <a:lnTo>
                    <a:pt x="943080" y="478866"/>
                  </a:lnTo>
                  <a:lnTo>
                    <a:pt x="943080" y="329662"/>
                  </a:lnTo>
                  <a:cubicBezTo>
                    <a:pt x="935522" y="324791"/>
                    <a:pt x="927856" y="320080"/>
                    <a:pt x="919943" y="315753"/>
                  </a:cubicBezTo>
                  <a:cubicBezTo>
                    <a:pt x="826939" y="266190"/>
                    <a:pt x="719799" y="267063"/>
                    <a:pt x="676293" y="269962"/>
                  </a:cubicBezTo>
                  <a:cubicBezTo>
                    <a:pt x="678053" y="260392"/>
                    <a:pt x="678573" y="254478"/>
                    <a:pt x="678573" y="254478"/>
                  </a:cubicBezTo>
                  <a:cubicBezTo>
                    <a:pt x="672515" y="259703"/>
                    <a:pt x="666782" y="265295"/>
                    <a:pt x="661409" y="271222"/>
                  </a:cubicBezTo>
                  <a:lnTo>
                    <a:pt x="657853" y="275170"/>
                  </a:lnTo>
                  <a:cubicBezTo>
                    <a:pt x="644957" y="289664"/>
                    <a:pt x="633880" y="305679"/>
                    <a:pt x="624866" y="322858"/>
                  </a:cubicBezTo>
                  <a:cubicBezTo>
                    <a:pt x="614349" y="344029"/>
                    <a:pt x="606378" y="366370"/>
                    <a:pt x="601121" y="389417"/>
                  </a:cubicBezTo>
                  <a:cubicBezTo>
                    <a:pt x="597433" y="365409"/>
                    <a:pt x="594069" y="337718"/>
                    <a:pt x="591785" y="307213"/>
                  </a:cubicBezTo>
                  <a:cubicBezTo>
                    <a:pt x="608502" y="289909"/>
                    <a:pt x="622775" y="270400"/>
                    <a:pt x="634207" y="249230"/>
                  </a:cubicBezTo>
                  <a:cubicBezTo>
                    <a:pt x="646066" y="225668"/>
                    <a:pt x="653713" y="200214"/>
                    <a:pt x="656803" y="174018"/>
                  </a:cubicBezTo>
                  <a:cubicBezTo>
                    <a:pt x="637397" y="191128"/>
                    <a:pt x="621285" y="211643"/>
                    <a:pt x="609260" y="234552"/>
                  </a:cubicBezTo>
                  <a:cubicBezTo>
                    <a:pt x="601191" y="250659"/>
                    <a:pt x="594859" y="267579"/>
                    <a:pt x="590370" y="285027"/>
                  </a:cubicBezTo>
                  <a:cubicBezTo>
                    <a:pt x="589722" y="272940"/>
                    <a:pt x="589203" y="260606"/>
                    <a:pt x="588985" y="247832"/>
                  </a:cubicBezTo>
                  <a:lnTo>
                    <a:pt x="590146" y="197413"/>
                  </a:lnTo>
                  <a:cubicBezTo>
                    <a:pt x="589933" y="160778"/>
                    <a:pt x="584461" y="124362"/>
                    <a:pt x="573897" y="89283"/>
                  </a:cubicBezTo>
                  <a:cubicBezTo>
                    <a:pt x="563135" y="123522"/>
                    <a:pt x="557588" y="159187"/>
                    <a:pt x="557445" y="195077"/>
                  </a:cubicBezTo>
                  <a:lnTo>
                    <a:pt x="558233" y="248358"/>
                  </a:lnTo>
                  <a:cubicBezTo>
                    <a:pt x="558446" y="260854"/>
                    <a:pt x="558937" y="272907"/>
                    <a:pt x="559542" y="284733"/>
                  </a:cubicBezTo>
                  <a:cubicBezTo>
                    <a:pt x="551469" y="268726"/>
                    <a:pt x="541723" y="253620"/>
                    <a:pt x="530465" y="239668"/>
                  </a:cubicBezTo>
                  <a:cubicBezTo>
                    <a:pt x="513841" y="219842"/>
                    <a:pt x="493733" y="203226"/>
                    <a:pt x="471132" y="190636"/>
                  </a:cubicBezTo>
                  <a:cubicBezTo>
                    <a:pt x="479723" y="215575"/>
                    <a:pt x="492611" y="238819"/>
                    <a:pt x="509211" y="259317"/>
                  </a:cubicBezTo>
                  <a:cubicBezTo>
                    <a:pt x="524280" y="276902"/>
                    <a:pt x="541619" y="292406"/>
                    <a:pt x="560774" y="305421"/>
                  </a:cubicBezTo>
                  <a:cubicBezTo>
                    <a:pt x="562819" y="334582"/>
                    <a:pt x="565828" y="361316"/>
                    <a:pt x="569219" y="384851"/>
                  </a:cubicBezTo>
                  <a:cubicBezTo>
                    <a:pt x="559601" y="365063"/>
                    <a:pt x="547788" y="346420"/>
                    <a:pt x="534002" y="329274"/>
                  </a:cubicBezTo>
                  <a:cubicBezTo>
                    <a:pt x="515224" y="306879"/>
                    <a:pt x="492509" y="288108"/>
                    <a:pt x="466978" y="273887"/>
                  </a:cubicBezTo>
                  <a:cubicBezTo>
                    <a:pt x="471770" y="287933"/>
                    <a:pt x="477822" y="301516"/>
                    <a:pt x="485063" y="314469"/>
                  </a:cubicBezTo>
                  <a:cubicBezTo>
                    <a:pt x="464761" y="325977"/>
                    <a:pt x="446514" y="340779"/>
                    <a:pt x="431063" y="358270"/>
                  </a:cubicBezTo>
                  <a:cubicBezTo>
                    <a:pt x="422187" y="368671"/>
                    <a:pt x="414246" y="379834"/>
                    <a:pt x="407332" y="391631"/>
                  </a:cubicBezTo>
                  <a:cubicBezTo>
                    <a:pt x="406171" y="391799"/>
                    <a:pt x="404952" y="391924"/>
                    <a:pt x="403810" y="392102"/>
                  </a:cubicBezTo>
                  <a:cubicBezTo>
                    <a:pt x="405484" y="383589"/>
                    <a:pt x="407149" y="375073"/>
                    <a:pt x="409123" y="366278"/>
                  </a:cubicBezTo>
                  <a:lnTo>
                    <a:pt x="421477" y="318636"/>
                  </a:lnTo>
                  <a:cubicBezTo>
                    <a:pt x="429706" y="283830"/>
                    <a:pt x="432895" y="248022"/>
                    <a:pt x="430947" y="212309"/>
                  </a:cubicBezTo>
                  <a:cubicBezTo>
                    <a:pt x="412856" y="242315"/>
                    <a:pt x="399386" y="274873"/>
                    <a:pt x="390991" y="308892"/>
                  </a:cubicBezTo>
                  <a:lnTo>
                    <a:pt x="379122" y="359540"/>
                  </a:lnTo>
                  <a:cubicBezTo>
                    <a:pt x="376510" y="371170"/>
                    <a:pt x="374249" y="382457"/>
                    <a:pt x="372138" y="393568"/>
                  </a:cubicBezTo>
                  <a:cubicBezTo>
                    <a:pt x="368179" y="376824"/>
                    <a:pt x="362480" y="360542"/>
                    <a:pt x="355132" y="344986"/>
                  </a:cubicBezTo>
                  <a:cubicBezTo>
                    <a:pt x="344010" y="322563"/>
                    <a:pt x="328936" y="302331"/>
                    <a:pt x="310632" y="285260"/>
                  </a:cubicBezTo>
                  <a:cubicBezTo>
                    <a:pt x="321370" y="269409"/>
                    <a:pt x="332983" y="254170"/>
                    <a:pt x="345419" y="239615"/>
                  </a:cubicBezTo>
                  <a:lnTo>
                    <a:pt x="333337" y="206597"/>
                  </a:lnTo>
                  <a:lnTo>
                    <a:pt x="371986" y="211008"/>
                  </a:lnTo>
                  <a:cubicBezTo>
                    <a:pt x="392655" y="189822"/>
                    <a:pt x="415614" y="170997"/>
                    <a:pt x="440440" y="154881"/>
                  </a:cubicBezTo>
                  <a:cubicBezTo>
                    <a:pt x="323813" y="117439"/>
                    <a:pt x="162649" y="214223"/>
                    <a:pt x="102093" y="371063"/>
                  </a:cubicBezTo>
                  <a:cubicBezTo>
                    <a:pt x="93775" y="392664"/>
                    <a:pt x="87627" y="415038"/>
                    <a:pt x="83740" y="437857"/>
                  </a:cubicBezTo>
                  <a:lnTo>
                    <a:pt x="52617" y="437857"/>
                  </a:lnTo>
                  <a:cubicBezTo>
                    <a:pt x="56743" y="411231"/>
                    <a:pt x="63712" y="385124"/>
                    <a:pt x="73406" y="359984"/>
                  </a:cubicBezTo>
                  <a:cubicBezTo>
                    <a:pt x="81569" y="339116"/>
                    <a:pt x="91466" y="318969"/>
                    <a:pt x="102992" y="299753"/>
                  </a:cubicBezTo>
                  <a:cubicBezTo>
                    <a:pt x="102938" y="192898"/>
                    <a:pt x="67567" y="81942"/>
                    <a:pt x="0" y="0"/>
                  </a:cubicBezTo>
                  <a:close/>
                  <a:moveTo>
                    <a:pt x="750900" y="402980"/>
                  </a:moveTo>
                  <a:cubicBezTo>
                    <a:pt x="743689" y="405645"/>
                    <a:pt x="736863" y="409257"/>
                    <a:pt x="730602" y="413721"/>
                  </a:cubicBezTo>
                  <a:cubicBezTo>
                    <a:pt x="712675" y="413359"/>
                    <a:pt x="694750" y="414469"/>
                    <a:pt x="677004" y="417040"/>
                  </a:cubicBezTo>
                  <a:cubicBezTo>
                    <a:pt x="689264" y="396748"/>
                    <a:pt x="698705" y="374883"/>
                    <a:pt x="705069" y="352046"/>
                  </a:cubicBezTo>
                  <a:cubicBezTo>
                    <a:pt x="718940" y="370239"/>
                    <a:pt x="734268" y="387272"/>
                    <a:pt x="750900" y="402980"/>
                  </a:cubicBezTo>
                  <a:close/>
                  <a:moveTo>
                    <a:pt x="653048" y="339438"/>
                  </a:moveTo>
                  <a:cubicBezTo>
                    <a:pt x="659823" y="326170"/>
                    <a:pt x="665341" y="312297"/>
                    <a:pt x="669530" y="297999"/>
                  </a:cubicBezTo>
                  <a:cubicBezTo>
                    <a:pt x="679080" y="315102"/>
                    <a:pt x="689744" y="331559"/>
                    <a:pt x="701450" y="347265"/>
                  </a:cubicBezTo>
                  <a:cubicBezTo>
                    <a:pt x="679954" y="363295"/>
                    <a:pt x="661244" y="382755"/>
                    <a:pt x="646072" y="404867"/>
                  </a:cubicBezTo>
                  <a:cubicBezTo>
                    <a:pt x="642707" y="409863"/>
                    <a:pt x="639594" y="414993"/>
                    <a:pt x="636686" y="420135"/>
                  </a:cubicBezTo>
                  <a:cubicBezTo>
                    <a:pt x="626366" y="417968"/>
                    <a:pt x="615934" y="416379"/>
                    <a:pt x="605437" y="415379"/>
                  </a:cubicBezTo>
                  <a:cubicBezTo>
                    <a:pt x="604905" y="412418"/>
                    <a:pt x="604373" y="409380"/>
                    <a:pt x="603841" y="406264"/>
                  </a:cubicBezTo>
                  <a:cubicBezTo>
                    <a:pt x="623268" y="386385"/>
                    <a:pt x="639830" y="363892"/>
                    <a:pt x="653048" y="339438"/>
                  </a:cubicBezTo>
                  <a:close/>
                  <a:moveTo>
                    <a:pt x="451354" y="377937"/>
                  </a:moveTo>
                  <a:cubicBezTo>
                    <a:pt x="466404" y="360200"/>
                    <a:pt x="478581" y="340212"/>
                    <a:pt x="487440" y="318702"/>
                  </a:cubicBezTo>
                  <a:cubicBezTo>
                    <a:pt x="494020" y="330242"/>
                    <a:pt x="501565" y="341204"/>
                    <a:pt x="509993" y="351470"/>
                  </a:cubicBezTo>
                  <a:cubicBezTo>
                    <a:pt x="528182" y="372630"/>
                    <a:pt x="549240" y="391144"/>
                    <a:pt x="572554" y="406473"/>
                  </a:cubicBezTo>
                  <a:cubicBezTo>
                    <a:pt x="572965" y="408961"/>
                    <a:pt x="573379" y="411359"/>
                    <a:pt x="573794" y="413755"/>
                  </a:cubicBezTo>
                  <a:cubicBezTo>
                    <a:pt x="573042" y="413752"/>
                    <a:pt x="572313" y="413717"/>
                    <a:pt x="571560" y="413717"/>
                  </a:cubicBezTo>
                  <a:cubicBezTo>
                    <a:pt x="570606" y="413717"/>
                    <a:pt x="569705" y="413759"/>
                    <a:pt x="568759" y="413766"/>
                  </a:cubicBezTo>
                  <a:cubicBezTo>
                    <a:pt x="548872" y="398720"/>
                    <a:pt x="505423" y="388257"/>
                    <a:pt x="454883" y="388257"/>
                  </a:cubicBezTo>
                  <a:cubicBezTo>
                    <a:pt x="450253" y="388257"/>
                    <a:pt x="445759" y="388436"/>
                    <a:pt x="441261" y="388606"/>
                  </a:cubicBezTo>
                  <a:cubicBezTo>
                    <a:pt x="444698" y="385202"/>
                    <a:pt x="448100" y="381683"/>
                    <a:pt x="451354" y="377937"/>
                  </a:cubicBezTo>
                  <a:close/>
                  <a:moveTo>
                    <a:pt x="245424" y="301696"/>
                  </a:moveTo>
                  <a:lnTo>
                    <a:pt x="287810" y="321777"/>
                  </a:lnTo>
                  <a:cubicBezTo>
                    <a:pt x="295011" y="308973"/>
                    <a:pt x="302560" y="297159"/>
                    <a:pt x="310212" y="285887"/>
                  </a:cubicBezTo>
                  <a:cubicBezTo>
                    <a:pt x="312736" y="311149"/>
                    <a:pt x="319579" y="335789"/>
                    <a:pt x="330446" y="358734"/>
                  </a:cubicBezTo>
                  <a:cubicBezTo>
                    <a:pt x="338483" y="374740"/>
                    <a:pt x="348277" y="389803"/>
                    <a:pt x="359649" y="403641"/>
                  </a:cubicBezTo>
                  <a:cubicBezTo>
                    <a:pt x="353055" y="406204"/>
                    <a:pt x="346813" y="409590"/>
                    <a:pt x="341070" y="413721"/>
                  </a:cubicBezTo>
                  <a:cubicBezTo>
                    <a:pt x="336826" y="413646"/>
                    <a:pt x="332634" y="413646"/>
                    <a:pt x="328493" y="413721"/>
                  </a:cubicBezTo>
                  <a:cubicBezTo>
                    <a:pt x="317138" y="394889"/>
                    <a:pt x="303178" y="377756"/>
                    <a:pt x="287025" y="362834"/>
                  </a:cubicBezTo>
                  <a:cubicBezTo>
                    <a:pt x="288672" y="380800"/>
                    <a:pt x="292292" y="398529"/>
                    <a:pt x="297821" y="415700"/>
                  </a:cubicBezTo>
                  <a:cubicBezTo>
                    <a:pt x="279250" y="417444"/>
                    <a:pt x="261000" y="421691"/>
                    <a:pt x="243568" y="428326"/>
                  </a:cubicBezTo>
                  <a:cubicBezTo>
                    <a:pt x="245608" y="420962"/>
                    <a:pt x="247628" y="413581"/>
                    <a:pt x="250028" y="406480"/>
                  </a:cubicBezTo>
                  <a:cubicBezTo>
                    <a:pt x="252898" y="397993"/>
                    <a:pt x="255994" y="379589"/>
                    <a:pt x="259194" y="371554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4F35242-227D-AACD-A655-030E3BF4C6C6}"/>
                </a:ext>
              </a:extLst>
            </p:cNvPr>
            <p:cNvSpPr/>
            <p:nvPr/>
          </p:nvSpPr>
          <p:spPr>
            <a:xfrm>
              <a:off x="10838842" y="1988971"/>
              <a:ext cx="180657" cy="203557"/>
            </a:xfrm>
            <a:custGeom>
              <a:avLst/>
              <a:gdLst>
                <a:gd name="connsiteX0" fmla="*/ 158838 w 180657"/>
                <a:gd name="connsiteY0" fmla="*/ 186328 h 203557"/>
                <a:gd name="connsiteX1" fmla="*/ 180657 w 180657"/>
                <a:gd name="connsiteY1" fmla="*/ 203558 h 203557"/>
                <a:gd name="connsiteX2" fmla="*/ 180657 w 180657"/>
                <a:gd name="connsiteY2" fmla="*/ 101470 h 203557"/>
                <a:gd name="connsiteX3" fmla="*/ 155280 w 180657"/>
                <a:gd name="connsiteY3" fmla="*/ 70269 h 203557"/>
                <a:gd name="connsiteX4" fmla="*/ 0 w 180657"/>
                <a:gd name="connsiteY4" fmla="*/ 250 h 203557"/>
                <a:gd name="connsiteX5" fmla="*/ 60657 w 180657"/>
                <a:gd name="connsiteY5" fmla="*/ 138878 h 203557"/>
                <a:gd name="connsiteX6" fmla="*/ 158838 w 180657"/>
                <a:gd name="connsiteY6" fmla="*/ 186328 h 20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657" h="203557">
                  <a:moveTo>
                    <a:pt x="158838" y="186328"/>
                  </a:moveTo>
                  <a:cubicBezTo>
                    <a:pt x="166350" y="191767"/>
                    <a:pt x="173599" y="197551"/>
                    <a:pt x="180657" y="203558"/>
                  </a:cubicBezTo>
                  <a:lnTo>
                    <a:pt x="180657" y="101470"/>
                  </a:lnTo>
                  <a:cubicBezTo>
                    <a:pt x="172614" y="90748"/>
                    <a:pt x="164277" y="80243"/>
                    <a:pt x="155280" y="70269"/>
                  </a:cubicBezTo>
                  <a:cubicBezTo>
                    <a:pt x="80662" y="-8002"/>
                    <a:pt x="0" y="250"/>
                    <a:pt x="0" y="250"/>
                  </a:cubicBezTo>
                  <a:cubicBezTo>
                    <a:pt x="15439" y="48407"/>
                    <a:pt x="35763" y="94859"/>
                    <a:pt x="60657" y="138878"/>
                  </a:cubicBezTo>
                  <a:cubicBezTo>
                    <a:pt x="95715" y="149328"/>
                    <a:pt x="128866" y="165349"/>
                    <a:pt x="158838" y="186328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11B57AF-D45C-D216-C10B-F2F866A36408}"/>
                </a:ext>
              </a:extLst>
            </p:cNvPr>
            <p:cNvSpPr/>
            <p:nvPr/>
          </p:nvSpPr>
          <p:spPr>
            <a:xfrm>
              <a:off x="10960271" y="1866729"/>
              <a:ext cx="59228" cy="180125"/>
            </a:xfrm>
            <a:custGeom>
              <a:avLst/>
              <a:gdLst>
                <a:gd name="connsiteX0" fmla="*/ 58390 w 59228"/>
                <a:gd name="connsiteY0" fmla="*/ 180125 h 180125"/>
                <a:gd name="connsiteX1" fmla="*/ 59229 w 59228"/>
                <a:gd name="connsiteY1" fmla="*/ 178093 h 180125"/>
                <a:gd name="connsiteX2" fmla="*/ 59229 w 59228"/>
                <a:gd name="connsiteY2" fmla="*/ 36231 h 180125"/>
                <a:gd name="connsiteX3" fmla="*/ 32428 w 59228"/>
                <a:gd name="connsiteY3" fmla="*/ 0 h 180125"/>
                <a:gd name="connsiteX4" fmla="*/ 0 w 59228"/>
                <a:gd name="connsiteY4" fmla="*/ 130481 h 180125"/>
                <a:gd name="connsiteX5" fmla="*/ 53603 w 59228"/>
                <a:gd name="connsiteY5" fmla="*/ 174594 h 180125"/>
                <a:gd name="connsiteX6" fmla="*/ 58390 w 59228"/>
                <a:gd name="connsiteY6" fmla="*/ 180125 h 18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28" h="180125">
                  <a:moveTo>
                    <a:pt x="58390" y="180125"/>
                  </a:moveTo>
                  <a:lnTo>
                    <a:pt x="59229" y="178093"/>
                  </a:lnTo>
                  <a:lnTo>
                    <a:pt x="59229" y="36231"/>
                  </a:lnTo>
                  <a:cubicBezTo>
                    <a:pt x="50969" y="23669"/>
                    <a:pt x="42021" y="11575"/>
                    <a:pt x="32428" y="0"/>
                  </a:cubicBezTo>
                  <a:cubicBezTo>
                    <a:pt x="14528" y="41417"/>
                    <a:pt x="3571" y="85502"/>
                    <a:pt x="0" y="130481"/>
                  </a:cubicBezTo>
                  <a:cubicBezTo>
                    <a:pt x="19677" y="142836"/>
                    <a:pt x="37691" y="157662"/>
                    <a:pt x="53603" y="174594"/>
                  </a:cubicBezTo>
                  <a:cubicBezTo>
                    <a:pt x="55271" y="176336"/>
                    <a:pt x="56699" y="178254"/>
                    <a:pt x="58390" y="180125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1E522E3-2A43-BBE0-1D34-E457AAEC7DCC}"/>
                </a:ext>
              </a:extLst>
            </p:cNvPr>
            <p:cNvSpPr/>
            <p:nvPr/>
          </p:nvSpPr>
          <p:spPr>
            <a:xfrm>
              <a:off x="10187906" y="2083190"/>
              <a:ext cx="169504" cy="206781"/>
            </a:xfrm>
            <a:custGeom>
              <a:avLst/>
              <a:gdLst>
                <a:gd name="connsiteX0" fmla="*/ 20516 w 169504"/>
                <a:gd name="connsiteY0" fmla="*/ 206782 h 206781"/>
                <a:gd name="connsiteX1" fmla="*/ 87126 w 169504"/>
                <a:gd name="connsiteY1" fmla="*/ 139032 h 206781"/>
                <a:gd name="connsiteX2" fmla="*/ 94944 w 169504"/>
                <a:gd name="connsiteY2" fmla="*/ 120600 h 206781"/>
                <a:gd name="connsiteX3" fmla="*/ 113937 w 169504"/>
                <a:gd name="connsiteY3" fmla="*/ 82487 h 206781"/>
                <a:gd name="connsiteX4" fmla="*/ 169504 w 169504"/>
                <a:gd name="connsiteY4" fmla="*/ 0 h 206781"/>
                <a:gd name="connsiteX5" fmla="*/ 0 w 169504"/>
                <a:gd name="connsiteY5" fmla="*/ 97464 h 206781"/>
                <a:gd name="connsiteX6" fmla="*/ 19852 w 169504"/>
                <a:gd name="connsiteY6" fmla="*/ 198430 h 206781"/>
                <a:gd name="connsiteX7" fmla="*/ 20516 w 169504"/>
                <a:gd name="connsiteY7" fmla="*/ 206782 h 20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504" h="206781">
                  <a:moveTo>
                    <a:pt x="20516" y="206782"/>
                  </a:moveTo>
                  <a:cubicBezTo>
                    <a:pt x="39984" y="181661"/>
                    <a:pt x="62341" y="158922"/>
                    <a:pt x="87126" y="139032"/>
                  </a:cubicBezTo>
                  <a:cubicBezTo>
                    <a:pt x="89686" y="132755"/>
                    <a:pt x="92269" y="126523"/>
                    <a:pt x="94944" y="120600"/>
                  </a:cubicBezTo>
                  <a:lnTo>
                    <a:pt x="113937" y="82487"/>
                  </a:lnTo>
                  <a:cubicBezTo>
                    <a:pt x="129587" y="53161"/>
                    <a:pt x="148207" y="25521"/>
                    <a:pt x="169504" y="0"/>
                  </a:cubicBezTo>
                  <a:cubicBezTo>
                    <a:pt x="106394" y="9425"/>
                    <a:pt x="47312" y="45641"/>
                    <a:pt x="0" y="97464"/>
                  </a:cubicBezTo>
                  <a:cubicBezTo>
                    <a:pt x="9845" y="130403"/>
                    <a:pt x="16493" y="164214"/>
                    <a:pt x="19852" y="198430"/>
                  </a:cubicBezTo>
                  <a:cubicBezTo>
                    <a:pt x="20125" y="201222"/>
                    <a:pt x="20286" y="203995"/>
                    <a:pt x="20516" y="20678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7300F066-AE52-E3C0-7EBB-6B5036F368D7}"/>
                </a:ext>
              </a:extLst>
            </p:cNvPr>
            <p:cNvSpPr/>
            <p:nvPr/>
          </p:nvSpPr>
          <p:spPr>
            <a:xfrm>
              <a:off x="10757678" y="2138328"/>
              <a:ext cx="261821" cy="192835"/>
            </a:xfrm>
            <a:custGeom>
              <a:avLst/>
              <a:gdLst>
                <a:gd name="connsiteX0" fmla="*/ 250901 w 261821"/>
                <a:gd name="connsiteY0" fmla="*/ 186632 h 192835"/>
                <a:gd name="connsiteX1" fmla="*/ 261822 w 261821"/>
                <a:gd name="connsiteY1" fmla="*/ 192836 h 192835"/>
                <a:gd name="connsiteX2" fmla="*/ 261822 w 261821"/>
                <a:gd name="connsiteY2" fmla="*/ 91117 h 192835"/>
                <a:gd name="connsiteX3" fmla="*/ 224323 w 261821"/>
                <a:gd name="connsiteY3" fmla="*/ 59461 h 192835"/>
                <a:gd name="connsiteX4" fmla="*/ 0 w 261821"/>
                <a:gd name="connsiteY4" fmla="*/ 1193 h 192835"/>
                <a:gd name="connsiteX5" fmla="*/ 79454 w 261821"/>
                <a:gd name="connsiteY5" fmla="*/ 138647 h 192835"/>
                <a:gd name="connsiteX6" fmla="*/ 250901 w 261821"/>
                <a:gd name="connsiteY6" fmla="*/ 186632 h 19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821" h="192835">
                  <a:moveTo>
                    <a:pt x="250901" y="186632"/>
                  </a:moveTo>
                  <a:cubicBezTo>
                    <a:pt x="254601" y="188600"/>
                    <a:pt x="258203" y="190732"/>
                    <a:pt x="261822" y="192836"/>
                  </a:cubicBezTo>
                  <a:lnTo>
                    <a:pt x="261822" y="91117"/>
                  </a:lnTo>
                  <a:cubicBezTo>
                    <a:pt x="249939" y="79855"/>
                    <a:pt x="237418" y="69286"/>
                    <a:pt x="224323" y="59461"/>
                  </a:cubicBezTo>
                  <a:cubicBezTo>
                    <a:pt x="158306" y="15188"/>
                    <a:pt x="79215" y="-5356"/>
                    <a:pt x="0" y="1193"/>
                  </a:cubicBezTo>
                  <a:cubicBezTo>
                    <a:pt x="19561" y="50680"/>
                    <a:pt x="46335" y="96999"/>
                    <a:pt x="79454" y="138647"/>
                  </a:cubicBezTo>
                  <a:cubicBezTo>
                    <a:pt x="139214" y="143146"/>
                    <a:pt x="197487" y="159456"/>
                    <a:pt x="250901" y="186632"/>
                  </a:cubicBezTo>
                  <a:close/>
                </a:path>
              </a:pathLst>
            </a:custGeom>
            <a:solidFill>
              <a:schemeClr val="accent1"/>
            </a:solidFill>
            <a:ln w="9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BE"/>
            </a:p>
          </p:txBody>
        </p:sp>
      </p:grpSp>
      <p:pic>
        <p:nvPicPr>
          <p:cNvPr id="9" name="Graphique 8" descr="Bureau avec un remplissage uni">
            <a:extLst>
              <a:ext uri="{FF2B5EF4-FFF2-40B4-BE49-F238E27FC236}">
                <a16:creationId xmlns:a16="http://schemas.microsoft.com/office/drawing/2014/main" id="{E48385AA-E6B7-6D70-B9C7-30D95B4C4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0410" y="4130795"/>
            <a:ext cx="1492690" cy="1492690"/>
          </a:xfrm>
          <a:prstGeom prst="rect">
            <a:avLst/>
          </a:prstGeom>
        </p:spPr>
      </p:pic>
      <p:pic>
        <p:nvPicPr>
          <p:cNvPr id="11" name="Graphique 10" descr="Famille avec deux enfants avec un remplissage uni">
            <a:extLst>
              <a:ext uri="{FF2B5EF4-FFF2-40B4-BE49-F238E27FC236}">
                <a16:creationId xmlns:a16="http://schemas.microsoft.com/office/drawing/2014/main" id="{78F41250-B1E3-C7D7-83D5-EFBBFFE43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4169" y="1833125"/>
            <a:ext cx="1417496" cy="1417496"/>
          </a:xfrm>
          <a:prstGeom prst="rect">
            <a:avLst/>
          </a:prstGeom>
        </p:spPr>
      </p:pic>
      <p:pic>
        <p:nvPicPr>
          <p:cNvPr id="13" name="Graphique 12" descr="Fronde avec un remplissage uni">
            <a:extLst>
              <a:ext uri="{FF2B5EF4-FFF2-40B4-BE49-F238E27FC236}">
                <a16:creationId xmlns:a16="http://schemas.microsoft.com/office/drawing/2014/main" id="{36FD4406-0E20-92F2-92DB-A73A9FC3A0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4862" y="2055542"/>
            <a:ext cx="995266" cy="995266"/>
          </a:xfrm>
          <a:prstGeom prst="rect">
            <a:avLst/>
          </a:prstGeom>
        </p:spPr>
      </p:pic>
      <p:pic>
        <p:nvPicPr>
          <p:cNvPr id="17" name="Graphique 16" descr="Stéthoscope avec un remplissage uni">
            <a:extLst>
              <a:ext uri="{FF2B5EF4-FFF2-40B4-BE49-F238E27FC236}">
                <a16:creationId xmlns:a16="http://schemas.microsoft.com/office/drawing/2014/main" id="{980466C1-2163-9BF8-9746-014F5D0DFE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1620" y="2042974"/>
            <a:ext cx="1020402" cy="1020402"/>
          </a:xfrm>
          <a:prstGeom prst="rect">
            <a:avLst/>
          </a:prstGeom>
        </p:spPr>
      </p:pic>
      <p:pic>
        <p:nvPicPr>
          <p:cNvPr id="19" name="Graphique 18" descr="Seringue avec un remplissage uni">
            <a:extLst>
              <a:ext uri="{FF2B5EF4-FFF2-40B4-BE49-F238E27FC236}">
                <a16:creationId xmlns:a16="http://schemas.microsoft.com/office/drawing/2014/main" id="{19400EEA-7BEA-1386-D110-4BB7B81909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18317" y="1983435"/>
            <a:ext cx="1116876" cy="1116876"/>
          </a:xfrm>
          <a:prstGeom prst="rect">
            <a:avLst/>
          </a:prstGeom>
        </p:spPr>
      </p:pic>
      <p:pic>
        <p:nvPicPr>
          <p:cNvPr id="31" name="Graphique 30" descr="Prêt avec un remplissage uni">
            <a:extLst>
              <a:ext uri="{FF2B5EF4-FFF2-40B4-BE49-F238E27FC236}">
                <a16:creationId xmlns:a16="http://schemas.microsoft.com/office/drawing/2014/main" id="{B6D5B3C6-F19A-CA84-1FC8-E1A70D422F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47879" y="4282601"/>
            <a:ext cx="1109232" cy="1109232"/>
          </a:xfrm>
          <a:prstGeom prst="rect">
            <a:avLst/>
          </a:prstGeom>
        </p:spPr>
      </p:pic>
      <p:pic>
        <p:nvPicPr>
          <p:cNvPr id="33" name="Graphique 32" descr="Marketing avec un remplissage uni">
            <a:extLst>
              <a:ext uri="{FF2B5EF4-FFF2-40B4-BE49-F238E27FC236}">
                <a16:creationId xmlns:a16="http://schemas.microsoft.com/office/drawing/2014/main" id="{EC50E82E-A63E-EBE5-4374-5294F898BA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74161" y="4208509"/>
            <a:ext cx="1277512" cy="127751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3E016EA-FA4B-994E-D855-031F9C868067}"/>
              </a:ext>
            </a:extLst>
          </p:cNvPr>
          <p:cNvSpPr txBox="1"/>
          <p:nvPr/>
        </p:nvSpPr>
        <p:spPr>
          <a:xfrm>
            <a:off x="1404862" y="3127142"/>
            <a:ext cx="99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Patiënt</a:t>
            </a:r>
            <a:endParaRPr lang="fr-FR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B54CED3-9F9D-2C6B-0F12-8A228F958C04}"/>
              </a:ext>
            </a:extLst>
          </p:cNvPr>
          <p:cNvSpPr txBox="1"/>
          <p:nvPr/>
        </p:nvSpPr>
        <p:spPr>
          <a:xfrm>
            <a:off x="3284886" y="3127142"/>
            <a:ext cx="145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Vrienden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en </a:t>
            </a:r>
            <a:r>
              <a:rPr lang="fr-FR" dirty="0" err="1"/>
              <a:t>familie</a:t>
            </a:r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49AA34F-0751-A3E3-6106-A6264D8BB03F}"/>
              </a:ext>
            </a:extLst>
          </p:cNvPr>
          <p:cNvSpPr txBox="1"/>
          <p:nvPr/>
        </p:nvSpPr>
        <p:spPr>
          <a:xfrm>
            <a:off x="5537790" y="3127142"/>
            <a:ext cx="1268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Artsen</a:t>
            </a:r>
            <a:br>
              <a:rPr lang="fr-FR" dirty="0"/>
            </a:br>
            <a:endParaRPr lang="fr-FR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3870CE46-33D8-D879-A7DF-AF740CC51981}"/>
              </a:ext>
            </a:extLst>
          </p:cNvPr>
          <p:cNvSpPr txBox="1"/>
          <p:nvPr/>
        </p:nvSpPr>
        <p:spPr>
          <a:xfrm>
            <a:off x="9550968" y="3127142"/>
            <a:ext cx="1309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Lokale</a:t>
            </a:r>
            <a:r>
              <a:rPr lang="fr-FR" dirty="0"/>
              <a:t> teams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D97ABF67-CB0A-3A37-4C8F-DC91731A28CA}"/>
              </a:ext>
            </a:extLst>
          </p:cNvPr>
          <p:cNvSpPr txBox="1"/>
          <p:nvPr/>
        </p:nvSpPr>
        <p:spPr>
          <a:xfrm>
            <a:off x="7430411" y="5446494"/>
            <a:ext cx="1492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Belgische</a:t>
            </a:r>
            <a:r>
              <a:rPr lang="fr-FR" dirty="0"/>
              <a:t> teams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085B90A-193C-5397-47C7-370732B488DE}"/>
              </a:ext>
            </a:extLst>
          </p:cNvPr>
          <p:cNvSpPr txBox="1"/>
          <p:nvPr/>
        </p:nvSpPr>
        <p:spPr>
          <a:xfrm>
            <a:off x="7113259" y="3127142"/>
            <a:ext cx="2126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Verpleegkundigen</a:t>
            </a:r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64BF418-972A-1760-F5D6-EAF18C89F63E}"/>
              </a:ext>
            </a:extLst>
          </p:cNvPr>
          <p:cNvSpPr txBox="1"/>
          <p:nvPr/>
        </p:nvSpPr>
        <p:spPr>
          <a:xfrm>
            <a:off x="1231158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Donateurs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2CADDBC-51D9-8FDB-BFD2-51F998F4397D}"/>
              </a:ext>
            </a:extLst>
          </p:cNvPr>
          <p:cNvSpPr txBox="1"/>
          <p:nvPr/>
        </p:nvSpPr>
        <p:spPr>
          <a:xfrm>
            <a:off x="3181936" y="5446494"/>
            <a:ext cx="1661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Vrijwilligers</a:t>
            </a:r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E87315D-52AF-AC1F-9158-1216DA34B555}"/>
              </a:ext>
            </a:extLst>
          </p:cNvPr>
          <p:cNvSpPr txBox="1"/>
          <p:nvPr/>
        </p:nvSpPr>
        <p:spPr>
          <a:xfrm>
            <a:off x="9450103" y="5446494"/>
            <a:ext cx="15107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Openbare</a:t>
            </a:r>
            <a:r>
              <a:rPr lang="fr-FR" dirty="0"/>
              <a:t> </a:t>
            </a:r>
            <a:br>
              <a:rPr lang="fr-FR" dirty="0"/>
            </a:br>
            <a:r>
              <a:rPr lang="fr-FR" dirty="0" err="1"/>
              <a:t>overheden</a:t>
            </a:r>
            <a:endParaRPr lang="fr-FR" dirty="0"/>
          </a:p>
        </p:txBody>
      </p:sp>
      <p:pic>
        <p:nvPicPr>
          <p:cNvPr id="58" name="Graphique 57" descr="Banque avec un remplissage uni">
            <a:extLst>
              <a:ext uri="{FF2B5EF4-FFF2-40B4-BE49-F238E27FC236}">
                <a16:creationId xmlns:a16="http://schemas.microsoft.com/office/drawing/2014/main" id="{3140DE59-3278-C870-DF9A-4A3EE64FD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605710" y="4259537"/>
            <a:ext cx="1199525" cy="11995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FBED63-5F7A-5F61-99B7-54F3F8ACC882}"/>
              </a:ext>
            </a:extLst>
          </p:cNvPr>
          <p:cNvSpPr txBox="1"/>
          <p:nvPr/>
        </p:nvSpPr>
        <p:spPr>
          <a:xfrm>
            <a:off x="5500484" y="5446494"/>
            <a:ext cx="1342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Scholen</a:t>
            </a:r>
            <a:endParaRPr lang="fr-FR" dirty="0"/>
          </a:p>
        </p:txBody>
      </p:sp>
      <p:pic>
        <p:nvPicPr>
          <p:cNvPr id="4" name="Graphique 3" descr="Classe avec un remplissage uni">
            <a:extLst>
              <a:ext uri="{FF2B5EF4-FFF2-40B4-BE49-F238E27FC236}">
                <a16:creationId xmlns:a16="http://schemas.microsoft.com/office/drawing/2014/main" id="{63799AB4-8ED5-2651-8A07-722E87FF29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597145" y="4269774"/>
            <a:ext cx="1149353" cy="1149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9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1" grpId="0"/>
      <p:bldP spid="45" grpId="0"/>
      <p:bldP spid="46" grpId="0"/>
      <p:bldP spid="48" grpId="0"/>
      <p:bldP spid="50" grpId="0"/>
      <p:bldP spid="52" grpId="0"/>
      <p:bldP spid="54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97E82-912C-23B7-8EAF-D45B26BC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doet een vrijwilliger in België?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FBC451-03F1-C378-3183-C5B0E524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247" y="1771784"/>
            <a:ext cx="3925572" cy="809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b="1" dirty="0" err="1">
                <a:latin typeface="Work Sans SemiBold" pitchFamily="2" charset="0"/>
              </a:rPr>
              <a:t>Verkoop</a:t>
            </a:r>
            <a:r>
              <a:rPr lang="fr-BE" sz="2000" b="1" dirty="0">
                <a:latin typeface="Work Sans SemiBold" pitchFamily="2" charset="0"/>
              </a:rPr>
              <a:t> van </a:t>
            </a:r>
            <a:r>
              <a:rPr lang="fr-BE" sz="2000" b="1" dirty="0" err="1">
                <a:latin typeface="Work Sans SemiBold" pitchFamily="2" charset="0"/>
              </a:rPr>
              <a:t>producten</a:t>
            </a:r>
            <a:endParaRPr lang="fr-BE" sz="2000" b="1" dirty="0">
              <a:latin typeface="Work Sans SemiBold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F9AA127-6690-A163-D4ED-2EDD1E9B4E00}"/>
              </a:ext>
            </a:extLst>
          </p:cNvPr>
          <p:cNvSpPr txBox="1">
            <a:spLocks/>
          </p:cNvSpPr>
          <p:nvPr/>
        </p:nvSpPr>
        <p:spPr>
          <a:xfrm>
            <a:off x="6651880" y="1771784"/>
            <a:ext cx="4409230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dirty="0" err="1">
                <a:solidFill>
                  <a:srgbClr val="4FB9A9"/>
                </a:solidFill>
                <a:latin typeface="Work Sans SemiBold" pitchFamily="2" charset="0"/>
              </a:rPr>
              <a:t>Schoolanimaties</a:t>
            </a:r>
            <a:endParaRPr lang="fr-BE" sz="2000" b="1" dirty="0">
              <a:solidFill>
                <a:srgbClr val="4FB9A9"/>
              </a:solidFill>
              <a:latin typeface="Work Sans SemiBold" pitchFamily="2" charset="0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50D691A-7BEA-8EBA-9BE6-F47331251365}"/>
              </a:ext>
            </a:extLst>
          </p:cNvPr>
          <p:cNvSpPr txBox="1">
            <a:spLocks/>
          </p:cNvSpPr>
          <p:nvPr/>
        </p:nvSpPr>
        <p:spPr>
          <a:xfrm>
            <a:off x="1584247" y="2965289"/>
            <a:ext cx="4754895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>
                <a:solidFill>
                  <a:srgbClr val="EA2247"/>
                </a:solidFill>
                <a:latin typeface="Work Sans SemiBold" pitchFamily="2" charset="0"/>
              </a:rPr>
              <a:t>Deelname aan evenementen (festivals, sportevenementen, enz.)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35B00A4-4F26-0C03-E639-905B4B8D1331}"/>
              </a:ext>
            </a:extLst>
          </p:cNvPr>
          <p:cNvSpPr txBox="1">
            <a:spLocks/>
          </p:cNvSpPr>
          <p:nvPr/>
        </p:nvSpPr>
        <p:spPr>
          <a:xfrm>
            <a:off x="6651880" y="2965289"/>
            <a:ext cx="4754895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>
                <a:latin typeface="Work Sans SemiBold" pitchFamily="2" charset="0"/>
              </a:rPr>
              <a:t>De bekendheid </a:t>
            </a:r>
            <a:br>
              <a:rPr lang="nl-NL" sz="2000" b="1" dirty="0">
                <a:latin typeface="Work Sans SemiBold" pitchFamily="2" charset="0"/>
              </a:rPr>
            </a:br>
            <a:r>
              <a:rPr lang="nl-NL" sz="2000" b="1" dirty="0">
                <a:latin typeface="Work Sans SemiBold" pitchFamily="2" charset="0"/>
              </a:rPr>
              <a:t>van de organisatie vergroten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E75390A-A2AB-C0D8-54F9-345482E6A6E1}"/>
              </a:ext>
            </a:extLst>
          </p:cNvPr>
          <p:cNvSpPr txBox="1">
            <a:spLocks/>
          </p:cNvSpPr>
          <p:nvPr/>
        </p:nvSpPr>
        <p:spPr>
          <a:xfrm>
            <a:off x="1584247" y="4158794"/>
            <a:ext cx="4511753" cy="809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dirty="0" err="1">
                <a:solidFill>
                  <a:schemeClr val="accent2"/>
                </a:solidFill>
                <a:latin typeface="Work Sans SemiBold" pitchFamily="2" charset="0"/>
              </a:rPr>
              <a:t>Zoeken</a:t>
            </a:r>
            <a:r>
              <a:rPr lang="fr-BE" sz="2000" b="1" dirty="0">
                <a:solidFill>
                  <a:schemeClr val="accent2"/>
                </a:solidFill>
                <a:latin typeface="Work Sans SemiBold" pitchFamily="2" charset="0"/>
              </a:rPr>
              <a:t> </a:t>
            </a:r>
            <a:r>
              <a:rPr lang="fr-BE" sz="2000" b="1" dirty="0" err="1">
                <a:solidFill>
                  <a:schemeClr val="accent2"/>
                </a:solidFill>
                <a:latin typeface="Work Sans SemiBold" pitchFamily="2" charset="0"/>
              </a:rPr>
              <a:t>naar</a:t>
            </a:r>
            <a:r>
              <a:rPr lang="fr-BE" sz="2000" b="1" dirty="0">
                <a:solidFill>
                  <a:schemeClr val="accent2"/>
                </a:solidFill>
                <a:latin typeface="Work Sans SemiBold" pitchFamily="2" charset="0"/>
              </a:rPr>
              <a:t> sponsoring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14CFD61-B367-140D-09B0-99604F466948}"/>
              </a:ext>
            </a:extLst>
          </p:cNvPr>
          <p:cNvSpPr txBox="1">
            <a:spLocks/>
          </p:cNvSpPr>
          <p:nvPr/>
        </p:nvSpPr>
        <p:spPr>
          <a:xfrm>
            <a:off x="6651880" y="4158794"/>
            <a:ext cx="4258693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b="1" dirty="0" err="1">
                <a:solidFill>
                  <a:srgbClr val="A3D7E6"/>
                </a:solidFill>
                <a:latin typeface="Work Sans SemiBold" pitchFamily="2" charset="0"/>
              </a:rPr>
              <a:t>Specifieke</a:t>
            </a:r>
            <a:r>
              <a:rPr lang="fr-BE" sz="2000" b="1" dirty="0">
                <a:solidFill>
                  <a:srgbClr val="A3D7E6"/>
                </a:solidFill>
                <a:latin typeface="Work Sans SemiBold" pitchFamily="2" charset="0"/>
              </a:rPr>
              <a:t> </a:t>
            </a:r>
            <a:r>
              <a:rPr lang="fr-BE" sz="2000" b="1" dirty="0" err="1">
                <a:solidFill>
                  <a:srgbClr val="A3D7E6"/>
                </a:solidFill>
                <a:latin typeface="Work Sans SemiBold" pitchFamily="2" charset="0"/>
              </a:rPr>
              <a:t>vaardigheden</a:t>
            </a:r>
            <a:r>
              <a:rPr lang="fr-BE" sz="2000" b="1" dirty="0">
                <a:solidFill>
                  <a:srgbClr val="A3D7E6"/>
                </a:solidFill>
                <a:latin typeface="Work Sans SemiBold" pitchFamily="2" charset="0"/>
              </a:rPr>
              <a:t> </a:t>
            </a:r>
            <a:r>
              <a:rPr lang="fr-BE" sz="2000" b="1" dirty="0" err="1">
                <a:solidFill>
                  <a:srgbClr val="A3D7E6"/>
                </a:solidFill>
                <a:latin typeface="Work Sans SemiBold" pitchFamily="2" charset="0"/>
              </a:rPr>
              <a:t>bijdragen</a:t>
            </a:r>
            <a:endParaRPr lang="fr-BE" sz="2000" b="1" dirty="0">
              <a:solidFill>
                <a:srgbClr val="A3D7E6"/>
              </a:solidFill>
              <a:latin typeface="Work Sans SemiBold" pitchFamily="2" charset="0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3DC9661-8C8E-A429-50B4-91C8A41D41C4}"/>
              </a:ext>
            </a:extLst>
          </p:cNvPr>
          <p:cNvSpPr txBox="1">
            <a:spLocks/>
          </p:cNvSpPr>
          <p:nvPr/>
        </p:nvSpPr>
        <p:spPr>
          <a:xfrm>
            <a:off x="1584247" y="5352298"/>
            <a:ext cx="4980242" cy="809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>
                <a:solidFill>
                  <a:srgbClr val="EA2247"/>
                </a:solidFill>
                <a:latin typeface="Work Sans SemiBold" pitchFamily="2" charset="0"/>
              </a:rPr>
              <a:t>Fondsenwerving </a:t>
            </a:r>
            <a:br>
              <a:rPr lang="nl-NL" sz="2000" b="1" dirty="0">
                <a:solidFill>
                  <a:srgbClr val="EA2247"/>
                </a:solidFill>
                <a:latin typeface="Work Sans SemiBold" pitchFamily="2" charset="0"/>
              </a:rPr>
            </a:br>
            <a:r>
              <a:rPr lang="nl-NL" sz="2000" b="1" dirty="0">
                <a:solidFill>
                  <a:srgbClr val="EA2247"/>
                </a:solidFill>
                <a:latin typeface="Work Sans SemiBold" pitchFamily="2" charset="0"/>
              </a:rPr>
              <a:t>(organisatie van evenementen, enz.)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3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857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571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571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7750"/>
                                </p:stCondLst>
                                <p:childTnLst>
                                  <p:par>
                                    <p:cTn id="3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" grpId="0"/>
          <p:bldP spid="7" grpId="0"/>
          <p:bldP spid="8" grpId="0"/>
          <p:bldP spid="9" grpId="0"/>
          <p:bldP spid="10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B95557EA-6876-96D7-D865-59B42B70FF1D}"/>
              </a:ext>
            </a:extLst>
          </p:cNvPr>
          <p:cNvSpPr/>
          <p:nvPr/>
        </p:nvSpPr>
        <p:spPr>
          <a:xfrm>
            <a:off x="811213" y="1282020"/>
            <a:ext cx="10547985" cy="5148262"/>
          </a:xfrm>
          <a:custGeom>
            <a:avLst/>
            <a:gdLst/>
            <a:ahLst/>
            <a:cxnLst/>
            <a:rect l="l" t="t" r="r" b="b"/>
            <a:pathLst>
              <a:path w="10526395" h="4820285">
                <a:moveTo>
                  <a:pt x="10526141" y="0"/>
                </a:moveTo>
                <a:lnTo>
                  <a:pt x="0" y="0"/>
                </a:lnTo>
                <a:lnTo>
                  <a:pt x="0" y="4819777"/>
                </a:lnTo>
                <a:lnTo>
                  <a:pt x="10526141" y="4819777"/>
                </a:lnTo>
                <a:lnTo>
                  <a:pt x="1052614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381000" algn="ct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2569DBB-08AA-2EA7-C3C5-7A3B1ED79E18}"/>
              </a:ext>
            </a:extLst>
          </p:cNvPr>
          <p:cNvSpPr txBox="1">
            <a:spLocks/>
          </p:cNvSpPr>
          <p:nvPr/>
        </p:nvSpPr>
        <p:spPr>
          <a:xfrm>
            <a:off x="11359198" y="853845"/>
            <a:ext cx="666491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DC116B6-CCF8-6848-9CF6-E637519DB157}" type="slidenum">
              <a:rPr lang="fr-FR" sz="1200" smtClean="0">
                <a:solidFill>
                  <a:schemeClr val="accent1"/>
                </a:solidFill>
                <a:latin typeface="Work Sans Light" pitchFamily="2" charset="0"/>
              </a:rPr>
              <a:pPr algn="ctr"/>
              <a:t>2</a:t>
            </a:fld>
            <a:endParaRPr lang="fr-FR" sz="1200">
              <a:solidFill>
                <a:schemeClr val="accent1"/>
              </a:solidFill>
              <a:latin typeface="Work Sans Light" pitchFamily="2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971E02EE-EDD6-87CE-449D-C78894206996}"/>
              </a:ext>
            </a:extLst>
          </p:cNvPr>
          <p:cNvSpPr txBox="1">
            <a:spLocks/>
          </p:cNvSpPr>
          <p:nvPr/>
        </p:nvSpPr>
        <p:spPr>
          <a:xfrm>
            <a:off x="811213" y="244077"/>
            <a:ext cx="10556421" cy="809184"/>
          </a:xfrm>
          <a:prstGeom prst="rect">
            <a:avLst/>
          </a:prstGeom>
        </p:spPr>
        <p:txBody>
          <a:bodyPr lIns="0" tIns="45720" rIns="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dirty="0"/>
              <a:t>Damiaanactie is een medische organisatie </a:t>
            </a:r>
            <a:br>
              <a:rPr lang="nl-NL" dirty="0"/>
            </a:br>
            <a:r>
              <a:rPr lang="nl-NL" dirty="0"/>
              <a:t>die al 60 jaar actief 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B3EEF8-0FCB-96D5-2AA2-FD6ADC7D48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311" y="1282019"/>
            <a:ext cx="2255887" cy="5134655"/>
          </a:xfrm>
          <a:prstGeom prst="rect">
            <a:avLst/>
          </a:prstGeom>
        </p:spPr>
      </p:pic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37B8CD33-BB3B-757B-B79D-41D8ED0FABAF}"/>
              </a:ext>
            </a:extLst>
          </p:cNvPr>
          <p:cNvCxnSpPr>
            <a:cxnSpLocks/>
          </p:cNvCxnSpPr>
          <p:nvPr/>
        </p:nvCxnSpPr>
        <p:spPr>
          <a:xfrm flipH="1">
            <a:off x="1147156" y="3842545"/>
            <a:ext cx="9586328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41F9027-D89C-8087-CB0C-396AE0C87C25}"/>
              </a:ext>
            </a:extLst>
          </p:cNvPr>
          <p:cNvGrpSpPr/>
          <p:nvPr/>
        </p:nvGrpSpPr>
        <p:grpSpPr>
          <a:xfrm>
            <a:off x="10733484" y="3528258"/>
            <a:ext cx="347623" cy="621104"/>
            <a:chOff x="10646535" y="3497009"/>
            <a:chExt cx="347623" cy="621104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F99EA9B9-9957-881E-F9E7-643C5BB99F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535" y="3497009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F8FED1A-01F5-1C1C-4885-C3C1475BD0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6535" y="3770490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49FF727-4586-139C-AD4A-CF130C094EC3}"/>
              </a:ext>
            </a:extLst>
          </p:cNvPr>
          <p:cNvGrpSpPr/>
          <p:nvPr/>
        </p:nvGrpSpPr>
        <p:grpSpPr>
          <a:xfrm>
            <a:off x="1147156" y="3770490"/>
            <a:ext cx="1607519" cy="1155388"/>
            <a:chOff x="1147156" y="3770490"/>
            <a:chExt cx="1607519" cy="1155388"/>
          </a:xfrm>
        </p:grpSpPr>
        <p:sp>
          <p:nvSpPr>
            <p:cNvPr id="21" name="Oval 7">
              <a:extLst>
                <a:ext uri="{FF2B5EF4-FFF2-40B4-BE49-F238E27FC236}">
                  <a16:creationId xmlns:a16="http://schemas.microsoft.com/office/drawing/2014/main" id="{315F0A1D-BB40-444B-3EF4-629BC2751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7156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!!qq">
              <a:extLst>
                <a:ext uri="{FF2B5EF4-FFF2-40B4-BE49-F238E27FC236}">
                  <a16:creationId xmlns:a16="http://schemas.microsoft.com/office/drawing/2014/main" id="{C3B7D83C-168A-A207-BBB9-5CE36FD8C4B6}"/>
                </a:ext>
              </a:extLst>
            </p:cNvPr>
            <p:cNvSpPr txBox="1"/>
            <p:nvPr/>
          </p:nvSpPr>
          <p:spPr>
            <a:xfrm>
              <a:off x="1147156" y="4272865"/>
              <a:ext cx="1607519" cy="6530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1873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>
                  <a:solidFill>
                    <a:schemeClr val="bg1"/>
                  </a:solidFill>
                </a:rPr>
                <a:t>Pater </a:t>
              </a:r>
              <a:r>
                <a:rPr lang="fr-FR" sz="1200" dirty="0" err="1">
                  <a:solidFill>
                    <a:schemeClr val="bg1"/>
                  </a:solidFill>
                </a:rPr>
                <a:t>Damiaan</a:t>
              </a:r>
              <a:br>
                <a:rPr lang="fr-FR" sz="1200" dirty="0">
                  <a:solidFill>
                    <a:schemeClr val="bg1"/>
                  </a:solidFill>
                </a:rPr>
              </a:br>
              <a:r>
                <a:rPr lang="fr-FR" sz="1200" dirty="0">
                  <a:solidFill>
                    <a:schemeClr val="bg1"/>
                  </a:solidFill>
                </a:rPr>
                <a:t>op Molokai</a:t>
              </a:r>
            </a:p>
          </p:txBody>
        </p:sp>
        <p:cxnSp>
          <p:nvCxnSpPr>
            <p:cNvPr id="23" name="!!Connecteur droit 22">
              <a:extLst>
                <a:ext uri="{FF2B5EF4-FFF2-40B4-BE49-F238E27FC236}">
                  <a16:creationId xmlns:a16="http://schemas.microsoft.com/office/drawing/2014/main" id="{08768423-0CEE-3DCF-30B7-71BBFE9E430F}"/>
                </a:ext>
              </a:extLst>
            </p:cNvPr>
            <p:cNvCxnSpPr>
              <a:cxnSpLocks/>
            </p:cNvCxnSpPr>
            <p:nvPr/>
          </p:nvCxnSpPr>
          <p:spPr>
            <a:xfrm>
              <a:off x="1221298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8243A48-D8CE-3E1D-9673-DB0A37B4E272}"/>
              </a:ext>
            </a:extLst>
          </p:cNvPr>
          <p:cNvGrpSpPr/>
          <p:nvPr/>
        </p:nvGrpSpPr>
        <p:grpSpPr>
          <a:xfrm>
            <a:off x="3385788" y="2711318"/>
            <a:ext cx="1952301" cy="1222680"/>
            <a:chOff x="3385788" y="2711318"/>
            <a:chExt cx="1952301" cy="1222680"/>
          </a:xfrm>
        </p:grpSpPr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DF94F2C4-52C0-898E-2F19-543FE3A3BB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85789" y="3785714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C52AF85-B218-C0E0-D425-5FACCBDBBF02}"/>
                </a:ext>
              </a:extLst>
            </p:cNvPr>
            <p:cNvCxnSpPr>
              <a:cxnSpLocks/>
            </p:cNvCxnSpPr>
            <p:nvPr/>
          </p:nvCxnSpPr>
          <p:spPr>
            <a:xfrm>
              <a:off x="3459931" y="3403006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F46A297-7B6F-AA38-5D39-E90F9B0A5574}"/>
                </a:ext>
              </a:extLst>
            </p:cNvPr>
            <p:cNvSpPr txBox="1"/>
            <p:nvPr/>
          </p:nvSpPr>
          <p:spPr>
            <a:xfrm>
              <a:off x="3385788" y="2711318"/>
              <a:ext cx="1952301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1964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nl-NL" sz="1200" dirty="0">
                  <a:solidFill>
                    <a:schemeClr val="bg1"/>
                  </a:solidFill>
                </a:rPr>
                <a:t>Oprichting</a:t>
              </a:r>
              <a:br>
                <a:rPr lang="nl-NL" sz="1200" dirty="0">
                  <a:solidFill>
                    <a:schemeClr val="bg1"/>
                  </a:solidFill>
                </a:rPr>
              </a:br>
              <a:r>
                <a:rPr lang="nl-NL" sz="1200" dirty="0">
                  <a:solidFill>
                    <a:schemeClr val="bg1"/>
                  </a:solidFill>
                </a:rPr>
                <a:t>Damiaanactie ter bestrijding van </a:t>
              </a:r>
              <a:r>
                <a:rPr lang="fr-FR" sz="1200" dirty="0" err="1">
                  <a:solidFill>
                    <a:schemeClr val="accent1"/>
                  </a:solidFill>
                  <a:latin typeface="Work Sans ExtraBold" pitchFamily="2" charset="0"/>
                </a:rPr>
                <a:t>lepra</a:t>
              </a:r>
              <a:endParaRPr lang="fr-FR" sz="1200" dirty="0">
                <a:solidFill>
                  <a:schemeClr val="accent1"/>
                </a:solidFill>
                <a:latin typeface="Work Sans ExtraBold" pitchFamily="2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7EFC60-ED7C-B757-99E4-A0FC0D66AE78}"/>
              </a:ext>
            </a:extLst>
          </p:cNvPr>
          <p:cNvGrpSpPr/>
          <p:nvPr/>
        </p:nvGrpSpPr>
        <p:grpSpPr>
          <a:xfrm>
            <a:off x="5421186" y="3777463"/>
            <a:ext cx="2383896" cy="1155388"/>
            <a:chOff x="2751795" y="3770490"/>
            <a:chExt cx="2383896" cy="1155388"/>
          </a:xfrm>
        </p:grpSpPr>
        <p:sp>
          <p:nvSpPr>
            <p:cNvPr id="29" name="Oval 7">
              <a:extLst>
                <a:ext uri="{FF2B5EF4-FFF2-40B4-BE49-F238E27FC236}">
                  <a16:creationId xmlns:a16="http://schemas.microsoft.com/office/drawing/2014/main" id="{6AE6B9B9-2F2F-E30F-2B87-C2FD72D5C3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1795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BBDC6D3B-5032-1231-4378-6927F55480C8}"/>
                </a:ext>
              </a:extLst>
            </p:cNvPr>
            <p:cNvSpPr txBox="1"/>
            <p:nvPr/>
          </p:nvSpPr>
          <p:spPr>
            <a:xfrm>
              <a:off x="2751795" y="4287242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1970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 err="1">
                  <a:solidFill>
                    <a:schemeClr val="bg1"/>
                  </a:solidFill>
                </a:rPr>
                <a:t>Strijd</a:t>
              </a:r>
              <a:r>
                <a:rPr lang="fr-FR" sz="1200" dirty="0">
                  <a:solidFill>
                    <a:schemeClr val="bg1"/>
                  </a:solidFill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</a:rPr>
                <a:t>tegen</a:t>
              </a:r>
              <a:endParaRPr lang="fr-FR" sz="1200" dirty="0">
                <a:solidFill>
                  <a:schemeClr val="bg1"/>
                </a:solidFill>
              </a:endParaRPr>
            </a:p>
            <a:p>
              <a:r>
                <a:rPr lang="fr-FR" sz="1200" dirty="0">
                  <a:solidFill>
                    <a:schemeClr val="accent1"/>
                  </a:solidFill>
                  <a:latin typeface="Work Sans SemiBold" pitchFamily="2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tuberculose</a:t>
              </a:r>
              <a:endParaRPr lang="fr-FR" dirty="0">
                <a:solidFill>
                  <a:schemeClr val="accent1"/>
                </a:solidFill>
                <a:latin typeface="Work Sans SemiBold" pitchFamily="2" charset="0"/>
              </a:endParaRPr>
            </a:p>
          </p:txBody>
        </p: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E32F09A8-1026-B867-39E1-BED129DCAA6A}"/>
                </a:ext>
              </a:extLst>
            </p:cNvPr>
            <p:cNvCxnSpPr>
              <a:cxnSpLocks/>
            </p:cNvCxnSpPr>
            <p:nvPr/>
          </p:nvCxnSpPr>
          <p:spPr>
            <a:xfrm>
              <a:off x="2825937" y="3975550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47EEBC6-073D-31AA-A739-2B7ECEA931B9}"/>
              </a:ext>
            </a:extLst>
          </p:cNvPr>
          <p:cNvGrpSpPr/>
          <p:nvPr/>
        </p:nvGrpSpPr>
        <p:grpSpPr>
          <a:xfrm>
            <a:off x="7463077" y="2684022"/>
            <a:ext cx="2383896" cy="1222680"/>
            <a:chOff x="3684689" y="2696094"/>
            <a:chExt cx="2383896" cy="1222680"/>
          </a:xfrm>
        </p:grpSpPr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673BB373-3BBB-AFC4-8936-C87E2A565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4689" y="3770490"/>
              <a:ext cx="148284" cy="148284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rgbClr val="EA2247"/>
              </a:solidFill>
            </a:ln>
            <a:effectLst>
              <a:outerShdw sx="175000" sy="175000" algn="ctr" rotWithShape="0">
                <a:schemeClr val="accent2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35A43B38-1C9C-B7C5-5EF8-1028049AD0A6}"/>
                </a:ext>
              </a:extLst>
            </p:cNvPr>
            <p:cNvCxnSpPr>
              <a:cxnSpLocks/>
            </p:cNvCxnSpPr>
            <p:nvPr/>
          </p:nvCxnSpPr>
          <p:spPr>
            <a:xfrm>
              <a:off x="3758831" y="3387782"/>
              <a:ext cx="0" cy="31428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8">
              <a:extLst>
                <a:ext uri="{FF2B5EF4-FFF2-40B4-BE49-F238E27FC236}">
                  <a16:creationId xmlns:a16="http://schemas.microsoft.com/office/drawing/2014/main" id="{022FBAFF-CD51-2A76-DB29-1828A3E55944}"/>
                </a:ext>
              </a:extLst>
            </p:cNvPr>
            <p:cNvSpPr txBox="1"/>
            <p:nvPr/>
          </p:nvSpPr>
          <p:spPr>
            <a:xfrm>
              <a:off x="3684689" y="2696094"/>
              <a:ext cx="2383896" cy="6386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fr-FR" sz="1600" b="1" dirty="0">
                  <a:solidFill>
                    <a:srgbClr val="EA2247"/>
                  </a:solidFill>
                  <a:latin typeface="+mj-lt"/>
                </a:rPr>
                <a:t>1994</a:t>
              </a:r>
            </a:p>
            <a:p>
              <a:endParaRPr lang="fr-FR" sz="300" dirty="0">
                <a:solidFill>
                  <a:schemeClr val="accent2"/>
                </a:solidFill>
                <a:latin typeface="Raleway" panose="020B0003030101060003" pitchFamily="34" charset="0"/>
              </a:endParaRPr>
            </a:p>
            <a:p>
              <a:r>
                <a:rPr lang="fr-FR" sz="1200" dirty="0" err="1">
                  <a:solidFill>
                    <a:schemeClr val="bg1"/>
                  </a:solidFill>
                  <a:ea typeface="+mn-lt"/>
                  <a:cs typeface="+mn-lt"/>
                </a:rPr>
                <a:t>Strijd</a:t>
              </a:r>
              <a:r>
                <a:rPr lang="fr-FR" sz="1200" dirty="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r>
                <a:rPr lang="fr-FR" sz="1200" dirty="0" err="1">
                  <a:solidFill>
                    <a:schemeClr val="bg1"/>
                  </a:solidFill>
                  <a:ea typeface="+mn-lt"/>
                  <a:cs typeface="+mn-lt"/>
                </a:rPr>
                <a:t>tegen</a:t>
              </a:r>
              <a:br>
                <a:rPr lang="fr-FR" sz="1200" dirty="0">
                  <a:solidFill>
                    <a:schemeClr val="bg1"/>
                  </a:solidFill>
                  <a:ea typeface="+mn-lt"/>
                  <a:cs typeface="+mn-lt"/>
                </a:rPr>
              </a:br>
              <a:r>
                <a:rPr lang="fr-FR" sz="1200" dirty="0" err="1">
                  <a:solidFill>
                    <a:schemeClr val="accent1"/>
                  </a:solidFill>
                  <a:latin typeface="Work Sans ExtraBold" pitchFamily="2" charset="0"/>
                  <a:ea typeface="+mn-lt"/>
                  <a:cs typeface="+mn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leishmaniasis</a:t>
              </a:r>
              <a:endParaRPr lang="fr-FR" dirty="0">
                <a:solidFill>
                  <a:schemeClr val="accent1"/>
                </a:solidFill>
                <a:latin typeface="Work Sans ExtraBold" pitchFamily="2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EB6AAD7-0374-1D54-ABD1-D1EF20BEF3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56747"/>
            <a:ext cx="2441836" cy="1546820"/>
          </a:xfrm>
          <a:prstGeom prst="rect">
            <a:avLst/>
          </a:prstGeom>
        </p:spPr>
      </p:pic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C01B4DD5-A385-F03A-9CD6-754570729757}"/>
              </a:ext>
            </a:extLst>
          </p:cNvPr>
          <p:cNvSpPr/>
          <p:nvPr/>
        </p:nvSpPr>
        <p:spPr>
          <a:xfrm>
            <a:off x="983106" y="1483581"/>
            <a:ext cx="7934256" cy="32405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sz="1800" dirty="0">
                <a:solidFill>
                  <a:schemeClr val="accent2"/>
                </a:solidFill>
                <a:latin typeface="Work Sans SemiBold" pitchFamily="2" charset="0"/>
              </a:rPr>
              <a:t>60 </a:t>
            </a:r>
            <a:r>
              <a:rPr lang="fr-BE" dirty="0">
                <a:solidFill>
                  <a:schemeClr val="accent2"/>
                </a:solidFill>
                <a:latin typeface="Work Sans SemiBold" pitchFamily="2" charset="0"/>
              </a:rPr>
              <a:t>60 </a:t>
            </a:r>
            <a:r>
              <a:rPr lang="fr-BE" dirty="0" err="1">
                <a:solidFill>
                  <a:schemeClr val="accent2"/>
                </a:solidFill>
                <a:latin typeface="Work Sans SemiBold" pitchFamily="2" charset="0"/>
              </a:rPr>
              <a:t>jaar</a:t>
            </a:r>
            <a:r>
              <a:rPr lang="fr-BE" dirty="0">
                <a:solidFill>
                  <a:schemeClr val="accent2"/>
                </a:solidFill>
                <a:latin typeface="Work Sans SemiBold" pitchFamily="2" charset="0"/>
              </a:rPr>
              <a:t> </a:t>
            </a:r>
            <a:r>
              <a:rPr lang="fr-BE" dirty="0" err="1">
                <a:solidFill>
                  <a:schemeClr val="accent2"/>
                </a:solidFill>
                <a:latin typeface="Work Sans SemiBold" pitchFamily="2" charset="0"/>
              </a:rPr>
              <a:t>geleden</a:t>
            </a:r>
            <a:endParaRPr lang="fr-BE" dirty="0">
              <a:solidFill>
                <a:schemeClr val="accent2"/>
              </a:solidFill>
              <a:latin typeface="Work Sans SemiBold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6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91D153-6D7A-4E26-3EE4-2DA3876E64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37038" y="5526544"/>
            <a:ext cx="6400800" cy="3836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6">
            <a:extLst>
              <a:ext uri="{FF2B5EF4-FFF2-40B4-BE49-F238E27FC236}">
                <a16:creationId xmlns:a16="http://schemas.microsoft.com/office/drawing/2014/main" id="{1B2F24EB-BC47-A779-6A30-4D07A4E56E2B}"/>
              </a:ext>
            </a:extLst>
          </p:cNvPr>
          <p:cNvSpPr txBox="1"/>
          <p:nvPr/>
        </p:nvSpPr>
        <p:spPr>
          <a:xfrm>
            <a:off x="1200077" y="1572758"/>
            <a:ext cx="798195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defRPr/>
            </a:pPr>
            <a:r>
              <a:rPr lang="fr-BE" sz="2800" dirty="0">
                <a:solidFill>
                  <a:srgbClr val="FFFFFF"/>
                </a:solidFill>
              </a:rPr>
              <a:t>VOLHARDEN, </a:t>
            </a:r>
            <a:r>
              <a:rPr lang="fr-BE" sz="2800" dirty="0" err="1">
                <a:solidFill>
                  <a:srgbClr val="FFFFFF"/>
                </a:solidFill>
              </a:rPr>
              <a:t>dat</a:t>
            </a:r>
            <a:r>
              <a:rPr lang="fr-BE" sz="2800" dirty="0">
                <a:solidFill>
                  <a:srgbClr val="FFFFFF"/>
                </a:solidFill>
              </a:rPr>
              <a:t> </a:t>
            </a:r>
            <a:r>
              <a:rPr lang="fr-BE" sz="2800" dirty="0" err="1">
                <a:solidFill>
                  <a:srgbClr val="FFFFFF"/>
                </a:solidFill>
              </a:rPr>
              <a:t>deed</a:t>
            </a:r>
            <a:r>
              <a:rPr lang="fr-BE" sz="2800" dirty="0">
                <a:solidFill>
                  <a:srgbClr val="FFFFFF"/>
                </a:solidFill>
              </a:rPr>
              <a:t> </a:t>
            </a:r>
            <a:r>
              <a:rPr lang="fr-BE" sz="2800" dirty="0" err="1">
                <a:solidFill>
                  <a:srgbClr val="FFFFFF"/>
                </a:solidFill>
              </a:rPr>
              <a:t>Damiaan</a:t>
            </a:r>
            <a:r>
              <a:rPr lang="fr-BE" sz="2800" dirty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EB208DB9-B9E8-B481-8C07-E0041E0FD84E}"/>
              </a:ext>
            </a:extLst>
          </p:cNvPr>
          <p:cNvSpPr txBox="1"/>
          <p:nvPr/>
        </p:nvSpPr>
        <p:spPr>
          <a:xfrm>
            <a:off x="2577078" y="3278571"/>
            <a:ext cx="8560760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fr-BE" sz="2800" dirty="0">
                <a:solidFill>
                  <a:srgbClr val="FFFFFF"/>
                </a:solidFill>
              </a:rPr>
              <a:t>VOLHARDEN, </a:t>
            </a:r>
            <a:r>
              <a:rPr lang="fr-BE" sz="2800" dirty="0" err="1">
                <a:solidFill>
                  <a:srgbClr val="FFFFFF"/>
                </a:solidFill>
              </a:rPr>
              <a:t>dat</a:t>
            </a:r>
            <a:r>
              <a:rPr lang="fr-BE" sz="2800" dirty="0">
                <a:solidFill>
                  <a:srgbClr val="FFFFFF"/>
                </a:solidFill>
              </a:rPr>
              <a:t> </a:t>
            </a:r>
            <a:r>
              <a:rPr lang="fr-BE" sz="2800" dirty="0" err="1">
                <a:solidFill>
                  <a:srgbClr val="FFFFFF"/>
                </a:solidFill>
              </a:rPr>
              <a:t>doet</a:t>
            </a:r>
            <a:r>
              <a:rPr lang="fr-BE" sz="2800" dirty="0">
                <a:solidFill>
                  <a:srgbClr val="FFFFFF"/>
                </a:solidFill>
              </a:rPr>
              <a:t> </a:t>
            </a:r>
            <a:r>
              <a:rPr lang="fr-BE" sz="2800" dirty="0" err="1">
                <a:solidFill>
                  <a:srgbClr val="FFFFFF"/>
                </a:solidFill>
              </a:rPr>
              <a:t>Damiaanactie</a:t>
            </a:r>
            <a:r>
              <a:rPr lang="fr-BE" sz="2800" dirty="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4" name="Picture 3" descr="Damiaan 15">
            <a:extLst>
              <a:ext uri="{FF2B5EF4-FFF2-40B4-BE49-F238E27FC236}">
                <a16:creationId xmlns:a16="http://schemas.microsoft.com/office/drawing/2014/main" id="{6B060558-A211-5B2C-29CB-DCCEA93F8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68" b="21792"/>
          <a:stretch/>
        </p:blipFill>
        <p:spPr bwMode="auto">
          <a:xfrm>
            <a:off x="9300674" y="1114368"/>
            <a:ext cx="1440000" cy="144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16">
            <a:extLst>
              <a:ext uri="{FF2B5EF4-FFF2-40B4-BE49-F238E27FC236}">
                <a16:creationId xmlns:a16="http://schemas.microsoft.com/office/drawing/2014/main" id="{F2307F5B-B5CA-C547-4321-91CF0CA6FD6E}"/>
              </a:ext>
            </a:extLst>
          </p:cNvPr>
          <p:cNvSpPr txBox="1"/>
          <p:nvPr/>
        </p:nvSpPr>
        <p:spPr>
          <a:xfrm>
            <a:off x="4150643" y="4747686"/>
            <a:ext cx="503138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anchor="t">
            <a:spAutoFit/>
          </a:bodyPr>
          <a:lstStyle/>
          <a:p>
            <a:pPr lvl="0" algn="r">
              <a:defRPr/>
            </a:pPr>
            <a:r>
              <a:rPr lang="nl-NL" sz="3200" dirty="0">
                <a:solidFill>
                  <a:srgbClr val="FFFFFF"/>
                </a:solidFill>
              </a:rPr>
              <a:t>En jij? Wat doe jij?</a:t>
            </a:r>
          </a:p>
        </p:txBody>
      </p:sp>
      <p:pic>
        <p:nvPicPr>
          <p:cNvPr id="2054" name="Picture 6" descr="Damiaan en Damiaanactieweekend: 29 en 30 januari – Pastorale Eenheid H.  Maria Magdalena">
            <a:extLst>
              <a:ext uri="{FF2B5EF4-FFF2-40B4-BE49-F238E27FC236}">
                <a16:creationId xmlns:a16="http://schemas.microsoft.com/office/drawing/2014/main" id="{57881606-5F15-ACED-D2E0-613DC7B7F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74" y="4321124"/>
            <a:ext cx="1049400" cy="14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D2746A8-49C1-5A0C-F55D-C3B00AC38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5169" r="-3910"/>
          <a:stretch/>
        </p:blipFill>
        <p:spPr bwMode="auto">
          <a:xfrm>
            <a:off x="1343614" y="3075186"/>
            <a:ext cx="1032764" cy="92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BAB315-7571-AA3B-D312-A3D7BC8437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B20E6-F794-F314-7FD9-FFDB53243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Wij</a:t>
            </a:r>
            <a:r>
              <a:rPr lang="fr-BE" dirty="0"/>
              <a:t> </a:t>
            </a:r>
            <a:r>
              <a:rPr lang="fr-BE" dirty="0" err="1"/>
              <a:t>zetten</a:t>
            </a:r>
            <a:r>
              <a:rPr lang="fr-BE" dirty="0"/>
              <a:t> </a:t>
            </a:r>
            <a:r>
              <a:rPr lang="fr-BE" dirty="0" err="1"/>
              <a:t>door</a:t>
            </a:r>
            <a:r>
              <a:rPr lang="fr-BE" dirty="0"/>
              <a:t>!</a:t>
            </a:r>
          </a:p>
        </p:txBody>
      </p:sp>
      <p:pic>
        <p:nvPicPr>
          <p:cNvPr id="6" name="Image 5" descr="Une image contenant concert, habits, personne, spectacle&#10;&#10;Description générée automatiquement">
            <a:extLst>
              <a:ext uri="{FF2B5EF4-FFF2-40B4-BE49-F238E27FC236}">
                <a16:creationId xmlns:a16="http://schemas.microsoft.com/office/drawing/2014/main" id="{4D3C530A-BFD4-3741-13C9-4DF52EC5C6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935" y="2683949"/>
            <a:ext cx="3065796" cy="2162349"/>
          </a:xfrm>
          <a:prstGeom prst="rect">
            <a:avLst/>
          </a:prstGeom>
        </p:spPr>
      </p:pic>
      <p:pic>
        <p:nvPicPr>
          <p:cNvPr id="10" name="Image 9" descr="Une image contenant habits, personne, intérieur, école&#10;&#10;Description générée automatiquement">
            <a:extLst>
              <a:ext uri="{FF2B5EF4-FFF2-40B4-BE49-F238E27FC236}">
                <a16:creationId xmlns:a16="http://schemas.microsoft.com/office/drawing/2014/main" id="{285F6DDC-F463-52B6-1FEB-516CA9BBC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282" y="1268570"/>
            <a:ext cx="2918369" cy="1945768"/>
          </a:xfrm>
          <a:prstGeom prst="rect">
            <a:avLst/>
          </a:prstGeom>
        </p:spPr>
      </p:pic>
      <p:pic>
        <p:nvPicPr>
          <p:cNvPr id="14" name="Image 13" descr="Une image contenant plein air, habits, personne, sol&#10;&#10;Description générée automatiquement">
            <a:extLst>
              <a:ext uri="{FF2B5EF4-FFF2-40B4-BE49-F238E27FC236}">
                <a16:creationId xmlns:a16="http://schemas.microsoft.com/office/drawing/2014/main" id="{F80D6E7A-A0B6-7F47-060A-B081B328A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74" y="4780440"/>
            <a:ext cx="2373067" cy="1646586"/>
          </a:xfrm>
          <a:prstGeom prst="rect">
            <a:avLst/>
          </a:prstGeom>
        </p:spPr>
      </p:pic>
      <p:pic>
        <p:nvPicPr>
          <p:cNvPr id="18" name="Image 17" descr="Une image contenant pièce, scène, médical, Équipement médical&#10;&#10;Description générée automatiquement">
            <a:extLst>
              <a:ext uri="{FF2B5EF4-FFF2-40B4-BE49-F238E27FC236}">
                <a16:creationId xmlns:a16="http://schemas.microsoft.com/office/drawing/2014/main" id="{D6B6EFE8-64D7-2C9D-5597-D22AFA5FC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01" y="1268570"/>
            <a:ext cx="3866037" cy="2577358"/>
          </a:xfrm>
          <a:prstGeom prst="rect">
            <a:avLst/>
          </a:prstGeom>
        </p:spPr>
      </p:pic>
      <p:pic>
        <p:nvPicPr>
          <p:cNvPr id="20" name="Image 19" descr="Une image contenant plein air, terre, ciel, sol&#10;&#10;Description générée automatiquement">
            <a:extLst>
              <a:ext uri="{FF2B5EF4-FFF2-40B4-BE49-F238E27FC236}">
                <a16:creationId xmlns:a16="http://schemas.microsoft.com/office/drawing/2014/main" id="{2B813F5F-326C-7752-9FD8-B5DFC9089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1" y="1280385"/>
            <a:ext cx="3791661" cy="2132809"/>
          </a:xfrm>
          <a:prstGeom prst="rect">
            <a:avLst/>
          </a:prstGeom>
        </p:spPr>
      </p:pic>
      <p:pic>
        <p:nvPicPr>
          <p:cNvPr id="22" name="Image 21" descr="Une image contenant microscope, personne, Instrument scientifique, intérieur&#10;&#10;Description générée automatiquement">
            <a:extLst>
              <a:ext uri="{FF2B5EF4-FFF2-40B4-BE49-F238E27FC236}">
                <a16:creationId xmlns:a16="http://schemas.microsoft.com/office/drawing/2014/main" id="{ECA43B39-7830-AA1F-EAA0-30779EBB4F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153" y="2189604"/>
            <a:ext cx="1991498" cy="2987247"/>
          </a:xfrm>
          <a:prstGeom prst="rect">
            <a:avLst/>
          </a:prstGeom>
        </p:spPr>
      </p:pic>
      <p:pic>
        <p:nvPicPr>
          <p:cNvPr id="24" name="Image 23" descr="Une image contenant personne, intérieur, table, doigt&#10;&#10;Description générée automatiquement">
            <a:extLst>
              <a:ext uri="{FF2B5EF4-FFF2-40B4-BE49-F238E27FC236}">
                <a16:creationId xmlns:a16="http://schemas.microsoft.com/office/drawing/2014/main" id="{C67A89D7-E842-D815-A8A9-35B35D4248C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687" y="4469075"/>
            <a:ext cx="2936926" cy="1957951"/>
          </a:xfrm>
          <a:prstGeom prst="rect">
            <a:avLst/>
          </a:prstGeom>
        </p:spPr>
      </p:pic>
      <p:pic>
        <p:nvPicPr>
          <p:cNvPr id="12" name="Image 11" descr="Une image contenant habits, plein air, personne, sol&#10;&#10;Description générée automatiquement">
            <a:extLst>
              <a:ext uri="{FF2B5EF4-FFF2-40B4-BE49-F238E27FC236}">
                <a16:creationId xmlns:a16="http://schemas.microsoft.com/office/drawing/2014/main" id="{642E05A4-9999-AF17-9751-920C38728F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2738978"/>
            <a:ext cx="2936927" cy="1957951"/>
          </a:xfrm>
          <a:prstGeom prst="rect">
            <a:avLst/>
          </a:prstGeom>
        </p:spPr>
      </p:pic>
      <p:pic>
        <p:nvPicPr>
          <p:cNvPr id="16" name="Image 15" descr="Une image contenant personne, habits, Visage humain, intérieur&#10;&#10;Description générée automatiquement">
            <a:extLst>
              <a:ext uri="{FF2B5EF4-FFF2-40B4-BE49-F238E27FC236}">
                <a16:creationId xmlns:a16="http://schemas.microsoft.com/office/drawing/2014/main" id="{7AD6B23B-BD9E-E9E9-F6B7-79BAD750AC2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87" y="2637123"/>
            <a:ext cx="3313763" cy="2209175"/>
          </a:xfrm>
          <a:prstGeom prst="rect">
            <a:avLst/>
          </a:prstGeom>
        </p:spPr>
      </p:pic>
      <p:pic>
        <p:nvPicPr>
          <p:cNvPr id="4" name="Image 3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21177012-C8D6-DE27-163E-C8BFC774F7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2" y="4276492"/>
            <a:ext cx="3243120" cy="21623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58F32D-0DDE-55B2-95D5-C85683FC8E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6298" y="4685114"/>
            <a:ext cx="2337027" cy="1752770"/>
          </a:xfrm>
          <a:prstGeom prst="rect">
            <a:avLst/>
          </a:prstGeom>
        </p:spPr>
      </p:pic>
      <p:pic>
        <p:nvPicPr>
          <p:cNvPr id="8" name="Image 7" descr="Une image contenant personne, habits, tenue&#10;&#10;Description générée automatiquement">
            <a:extLst>
              <a:ext uri="{FF2B5EF4-FFF2-40B4-BE49-F238E27FC236}">
                <a16:creationId xmlns:a16="http://schemas.microsoft.com/office/drawing/2014/main" id="{762BD7D5-B5BA-71B2-2869-2F5B875C71E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359" y="4414750"/>
            <a:ext cx="1341517" cy="201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55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2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2062D0-FC66-BF1F-6DB1-9A81D2637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37349"/>
            <a:ext cx="10515600" cy="3050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0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1 - capsule NL - lepra">
            <a:hlinkClick r:id="" action="ppaction://media"/>
            <a:extLst>
              <a:ext uri="{FF2B5EF4-FFF2-40B4-BE49-F238E27FC236}">
                <a16:creationId xmlns:a16="http://schemas.microsoft.com/office/drawing/2014/main" id="{9D29949D-0351-0EF7-8550-55DD07820F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6452" y="2365808"/>
            <a:ext cx="1485328" cy="835497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1F5B718-22B1-9DCD-8E09-A25A8B90A5FE}"/>
              </a:ext>
            </a:extLst>
          </p:cNvPr>
          <p:cNvSpPr txBox="1"/>
          <p:nvPr/>
        </p:nvSpPr>
        <p:spPr>
          <a:xfrm>
            <a:off x="1682808" y="4366419"/>
            <a:ext cx="171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 dirty="0">
                <a:solidFill>
                  <a:schemeClr val="bg2"/>
                </a:solidFill>
                <a:ea typeface="+mj-ea"/>
                <a:cs typeface="+mj-cs"/>
              </a:rPr>
              <a:t>Lepra</a:t>
            </a:r>
            <a:endParaRPr lang="fr-BE" sz="3200" b="1" dirty="0">
              <a:solidFill>
                <a:schemeClr val="bg2"/>
              </a:solidFill>
              <a:ea typeface="+mj-ea"/>
              <a:cs typeface="+mj-cs"/>
            </a:endParaRPr>
          </a:p>
        </p:txBody>
      </p:sp>
      <p:pic>
        <p:nvPicPr>
          <p:cNvPr id="3" name="Picture 4" descr="_W1A6051">
            <a:extLst>
              <a:ext uri="{FF2B5EF4-FFF2-40B4-BE49-F238E27FC236}">
                <a16:creationId xmlns:a16="http://schemas.microsoft.com/office/drawing/2014/main" id="{7AC790C6-4588-027C-E23B-8EBAC6ED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9630" y="1657909"/>
            <a:ext cx="1645432" cy="2464617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E2AD90D-02B8-712B-58A4-CF72852DCAB5}"/>
              </a:ext>
            </a:extLst>
          </p:cNvPr>
          <p:cNvSpPr txBox="1">
            <a:spLocks/>
          </p:cNvSpPr>
          <p:nvPr/>
        </p:nvSpPr>
        <p:spPr>
          <a:xfrm>
            <a:off x="4013805" y="4366419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bg2"/>
                </a:solidFill>
              </a:rPr>
              <a:t>Tuberculose</a:t>
            </a:r>
            <a:endParaRPr lang="nl-BE" sz="3200" b="1" dirty="0">
              <a:solidFill>
                <a:schemeClr val="bg2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15C0DFFD-96E1-2751-2C0B-1321B421E2AF}"/>
              </a:ext>
            </a:extLst>
          </p:cNvPr>
          <p:cNvSpPr txBox="1">
            <a:spLocks/>
          </p:cNvSpPr>
          <p:nvPr/>
        </p:nvSpPr>
        <p:spPr>
          <a:xfrm>
            <a:off x="7542895" y="4366419"/>
            <a:ext cx="289502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3200" b="1" dirty="0" err="1">
                <a:solidFill>
                  <a:schemeClr val="bg2"/>
                </a:solidFill>
              </a:rPr>
              <a:t>Leishmaniasis</a:t>
            </a:r>
            <a:endParaRPr lang="nl-BE" sz="3200" b="1" dirty="0">
              <a:solidFill>
                <a:schemeClr val="bg2"/>
              </a:solidFill>
            </a:endParaRPr>
          </a:p>
        </p:txBody>
      </p:sp>
      <p:pic>
        <p:nvPicPr>
          <p:cNvPr id="13" name="2021 - capsule NL - tuberculose">
            <a:hlinkClick r:id="" action="ppaction://media"/>
            <a:extLst>
              <a:ext uri="{FF2B5EF4-FFF2-40B4-BE49-F238E27FC236}">
                <a16:creationId xmlns:a16="http://schemas.microsoft.com/office/drawing/2014/main" id="{9121DCED-92DE-448E-526F-E21447EF42B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3191" y="2639125"/>
            <a:ext cx="1311359" cy="737640"/>
          </a:xfrm>
          <a:prstGeom prst="rect">
            <a:avLst/>
          </a:prstGeom>
        </p:spPr>
      </p:pic>
      <p:pic>
        <p:nvPicPr>
          <p:cNvPr id="9" name="Picture 6" descr="Patient atteint de Tuberclose">
            <a:extLst>
              <a:ext uri="{FF2B5EF4-FFF2-40B4-BE49-F238E27FC236}">
                <a16:creationId xmlns:a16="http://schemas.microsoft.com/office/drawing/2014/main" id="{E956235C-2FC7-1C89-67B1-768DB28F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6331" y="1657909"/>
            <a:ext cx="1645432" cy="24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2021 - capsule NL - leishmaniasis">
            <a:hlinkClick r:id="" action="ppaction://media"/>
            <a:extLst>
              <a:ext uri="{FF2B5EF4-FFF2-40B4-BE49-F238E27FC236}">
                <a16:creationId xmlns:a16="http://schemas.microsoft.com/office/drawing/2014/main" id="{2E8EB5BF-1B0E-6BE6-1B17-20701A4D65BC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75142" y="2530108"/>
            <a:ext cx="1698976" cy="9556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8F7D27-2ABE-04E8-4A48-494D8F99CBC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033" y="1657909"/>
            <a:ext cx="3714750" cy="2477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8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5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1D4DDCE-0782-9AEE-7DBC-E19066C37E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98" y="4027983"/>
            <a:ext cx="3103709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28" name="Picture 4" descr="_W1A6051">
            <a:extLst>
              <a:ext uri="{FF2B5EF4-FFF2-40B4-BE49-F238E27FC236}">
                <a16:creationId xmlns:a16="http://schemas.microsoft.com/office/drawing/2014/main" id="{60C8C5ED-5304-6253-95EC-ECE6F9BB0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099" y="1660046"/>
            <a:ext cx="1418901" cy="2127613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Le patient n'a malheureusement pas survécu">
            <a:extLst>
              <a:ext uri="{FF2B5EF4-FFF2-40B4-BE49-F238E27FC236}">
                <a16:creationId xmlns:a16="http://schemas.microsoft.com/office/drawing/2014/main" id="{06B10783-D93B-4FD7-6FFE-AE67D0EE5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906" y="1660046"/>
            <a:ext cx="1418902" cy="2127615"/>
          </a:xfrm>
          <a:prstGeom prst="rect">
            <a:avLst/>
          </a:prstGeom>
          <a:solidFill>
            <a:srgbClr val="FFFFFF"/>
          </a:solidFill>
          <a:effectLst>
            <a:outerShdw blurRad="127000" dist="1270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910B36F-BEFA-874E-4FC9-5C9468AE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Ziekten die de meest kwetsbaren treffen</a:t>
            </a:r>
            <a:endParaRPr lang="fr-BE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A9FE5EF-158C-D609-6F79-AE94BBAC803E}"/>
              </a:ext>
            </a:extLst>
          </p:cNvPr>
          <p:cNvSpPr txBox="1">
            <a:spLocks/>
          </p:cNvSpPr>
          <p:nvPr/>
        </p:nvSpPr>
        <p:spPr>
          <a:xfrm>
            <a:off x="4703233" y="2109419"/>
            <a:ext cx="6650567" cy="3238962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8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2400" dirty="0"/>
              <a:t>Lepra, tuberculose en </a:t>
            </a:r>
            <a:r>
              <a:rPr lang="nl-NL" sz="2400" dirty="0" err="1"/>
              <a:t>leishmaniasis</a:t>
            </a:r>
            <a:r>
              <a:rPr lang="nl-NL" sz="2400" dirty="0"/>
              <a:t> treffen bepaalde bevolkingsgroepen meer dan andere</a:t>
            </a:r>
            <a:r>
              <a:rPr lang="fr-BE" sz="2400" dirty="0"/>
              <a:t>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 dirty="0">
                <a:solidFill>
                  <a:schemeClr val="accent1"/>
                </a:solidFill>
                <a:latin typeface="Work Sans Light"/>
              </a:rPr>
              <a:t>Welke? 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 dirty="0">
                <a:solidFill>
                  <a:schemeClr val="accent1"/>
                </a:solidFill>
                <a:latin typeface="Work Sans Light"/>
              </a:rPr>
              <a:t>Waarom? 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nl-NL" sz="2000" dirty="0">
                <a:solidFill>
                  <a:schemeClr val="accent1"/>
                </a:solidFill>
                <a:latin typeface="Work Sans Light"/>
              </a:rPr>
              <a:t>Wat kunnen we doen om dat te vermijden?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58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3657F5-6D9D-3F61-2B4A-0EDE41B52044}"/>
              </a:ext>
            </a:extLst>
          </p:cNvPr>
          <p:cNvSpPr/>
          <p:nvPr/>
        </p:nvSpPr>
        <p:spPr>
          <a:xfrm>
            <a:off x="8290387" y="1259459"/>
            <a:ext cx="3074302" cy="5158273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412A0-D24A-96CE-AED2-2A3C65723591}"/>
              </a:ext>
            </a:extLst>
          </p:cNvPr>
          <p:cNvSpPr/>
          <p:nvPr/>
        </p:nvSpPr>
        <p:spPr>
          <a:xfrm>
            <a:off x="4804482" y="1259460"/>
            <a:ext cx="3325730" cy="517153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71B0C8-6603-4526-12DB-8DBE136423BF}"/>
              </a:ext>
            </a:extLst>
          </p:cNvPr>
          <p:cNvSpPr/>
          <p:nvPr/>
        </p:nvSpPr>
        <p:spPr>
          <a:xfrm>
            <a:off x="1971330" y="1259460"/>
            <a:ext cx="2672977" cy="517153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 descr="twee minuten pictogram op witte achtergrond. 2 minuten timer teken. 2min  tijdcirkel symbool. vlakke stijl. 10311392 Vectorkunst bij Vecteezy">
            <a:extLst>
              <a:ext uri="{FF2B5EF4-FFF2-40B4-BE49-F238E27FC236}">
                <a16:creationId xmlns:a16="http://schemas.microsoft.com/office/drawing/2014/main" id="{B727F5FA-CAE7-3892-D1D7-B517D30ECA5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23262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BBDFF0B-9347-0B52-BAD0-37F36DC78ED4}"/>
              </a:ext>
            </a:extLst>
          </p:cNvPr>
          <p:cNvSpPr txBox="1">
            <a:spLocks/>
          </p:cNvSpPr>
          <p:nvPr/>
        </p:nvSpPr>
        <p:spPr>
          <a:xfrm>
            <a:off x="1971330" y="1259459"/>
            <a:ext cx="2672977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 err="1">
                <a:latin typeface="Work Sans SemiBold" pitchFamily="2" charset="0"/>
              </a:rPr>
              <a:t>Lepra</a:t>
            </a:r>
            <a:endParaRPr lang="nl-BE" sz="3200" b="1" dirty="0">
              <a:latin typeface="Work Sans SemiBold" pitchFamily="2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3A9D6B-551C-28C3-F9C5-67399389A8BD}"/>
              </a:ext>
            </a:extLst>
          </p:cNvPr>
          <p:cNvSpPr txBox="1">
            <a:spLocks/>
          </p:cNvSpPr>
          <p:nvPr/>
        </p:nvSpPr>
        <p:spPr>
          <a:xfrm>
            <a:off x="4803117" y="1259459"/>
            <a:ext cx="3328460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Work Sans SemiBold" pitchFamily="2" charset="0"/>
              </a:rPr>
              <a:t>Tuberculose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  <a:latin typeface="Work Sans SemiBold" pitchFamily="2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D87ABED-2EB4-3A62-8EC0-CDCB3226BB7F}"/>
              </a:ext>
            </a:extLst>
          </p:cNvPr>
          <p:cNvSpPr txBox="1">
            <a:spLocks/>
          </p:cNvSpPr>
          <p:nvPr/>
        </p:nvSpPr>
        <p:spPr>
          <a:xfrm>
            <a:off x="8290387" y="1259459"/>
            <a:ext cx="3074302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 err="1">
                <a:latin typeface="Work Sans SemiBold" pitchFamily="2" charset="0"/>
              </a:rPr>
              <a:t>Leishmaniasis</a:t>
            </a:r>
            <a:endParaRPr lang="nl-BE" sz="3200" b="1" dirty="0">
              <a:latin typeface="Work Sans SemiBold" pitchFamily="2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A02A06A-7CDE-3BB9-51F0-6A6FFB4F48A7}"/>
              </a:ext>
            </a:extLst>
          </p:cNvPr>
          <p:cNvSpPr txBox="1">
            <a:spLocks/>
          </p:cNvSpPr>
          <p:nvPr/>
        </p:nvSpPr>
        <p:spPr>
          <a:xfrm>
            <a:off x="207257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1 </a:t>
            </a:r>
            <a:r>
              <a:rPr lang="fr-BE" sz="3200" b="1" dirty="0" err="1"/>
              <a:t>patiënt</a:t>
            </a:r>
            <a:endParaRPr lang="nl-BE" sz="3200" b="1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717430A-0511-CB24-A753-7FF188103F07}"/>
              </a:ext>
            </a:extLst>
          </p:cNvPr>
          <p:cNvSpPr txBox="1">
            <a:spLocks/>
          </p:cNvSpPr>
          <p:nvPr/>
        </p:nvSpPr>
        <p:spPr>
          <a:xfrm>
            <a:off x="5153398" y="2326220"/>
            <a:ext cx="2627899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40 </a:t>
            </a:r>
            <a:r>
              <a:rPr lang="fr-BE" sz="32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patiënten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B77D20E-683E-FE18-D8E2-4564971A11AF}"/>
              </a:ext>
            </a:extLst>
          </p:cNvPr>
          <p:cNvSpPr txBox="1">
            <a:spLocks/>
          </p:cNvSpPr>
          <p:nvPr/>
        </p:nvSpPr>
        <p:spPr>
          <a:xfrm>
            <a:off x="8592296" y="2326220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4 </a:t>
            </a:r>
            <a:r>
              <a:rPr lang="fr-BE" sz="3200" b="1" dirty="0" err="1"/>
              <a:t>patiënten</a:t>
            </a:r>
            <a:endParaRPr lang="nl-BE" sz="3200" b="1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53AA4FB-F1FC-A5BC-4329-A9B31CADF570}"/>
              </a:ext>
            </a:extLst>
          </p:cNvPr>
          <p:cNvSpPr txBox="1">
            <a:spLocks/>
          </p:cNvSpPr>
          <p:nvPr/>
        </p:nvSpPr>
        <p:spPr>
          <a:xfrm>
            <a:off x="2107051" y="4444740"/>
            <a:ext cx="2401535" cy="640489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99 % </a:t>
            </a:r>
            <a:endParaRPr lang="nl-BE" sz="3200" b="1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195F789-0AC8-2BB7-EDD7-598D29CD39E6}"/>
              </a:ext>
            </a:extLst>
          </p:cNvPr>
          <p:cNvSpPr txBox="1">
            <a:spLocks/>
          </p:cNvSpPr>
          <p:nvPr/>
        </p:nvSpPr>
        <p:spPr>
          <a:xfrm>
            <a:off x="5232105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95 %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391F39F-0FB1-55E4-2799-AA6F02497CB3}"/>
              </a:ext>
            </a:extLst>
          </p:cNvPr>
          <p:cNvSpPr txBox="1">
            <a:spLocks/>
          </p:cNvSpPr>
          <p:nvPr/>
        </p:nvSpPr>
        <p:spPr>
          <a:xfrm>
            <a:off x="8592296" y="4459742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85 %</a:t>
            </a:r>
            <a:endParaRPr lang="nl-BE" sz="3200" b="1" dirty="0"/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45E3E6E9-AC9F-375F-F7EF-6F9C27DDB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68" y="4487632"/>
            <a:ext cx="648000" cy="648000"/>
          </a:xfrm>
          <a:prstGeom prst="rect">
            <a:avLst/>
          </a:prstGeom>
        </p:spPr>
      </p:pic>
      <p:pic>
        <p:nvPicPr>
          <p:cNvPr id="1028" name="Picture 4" descr="persoon pictogram 566937 Vectorkunst bij Vecteezy">
            <a:extLst>
              <a:ext uri="{FF2B5EF4-FFF2-40B4-BE49-F238E27FC236}">
                <a16:creationId xmlns:a16="http://schemas.microsoft.com/office/drawing/2014/main" id="{38188B00-BA63-44B4-5E03-8890D6FD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68" y="340692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3DE2EF9A-BCDF-EA72-67A7-A57A5EA5D202}"/>
              </a:ext>
            </a:extLst>
          </p:cNvPr>
          <p:cNvSpPr txBox="1">
            <a:spLocks/>
          </p:cNvSpPr>
          <p:nvPr/>
        </p:nvSpPr>
        <p:spPr>
          <a:xfrm>
            <a:off x="207257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/>
              <a:t>200.000</a:t>
            </a:r>
            <a:endParaRPr lang="nl-BE" sz="3200" b="1" dirty="0"/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A474D78D-0980-84B9-1A4A-5502A5C8D17D}"/>
              </a:ext>
            </a:extLst>
          </p:cNvPr>
          <p:cNvSpPr txBox="1">
            <a:spLocks/>
          </p:cNvSpPr>
          <p:nvPr/>
        </p:nvSpPr>
        <p:spPr>
          <a:xfrm>
            <a:off x="8592296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BE" sz="3200" b="1" dirty="0"/>
              <a:t>1</a:t>
            </a:r>
            <a:r>
              <a:rPr lang="en-BE" sz="3200" b="1" dirty="0"/>
              <a:t> </a:t>
            </a:r>
            <a:r>
              <a:rPr lang="fr-BE" sz="3200" b="1" dirty="0" err="1"/>
              <a:t>miljoen</a:t>
            </a:r>
            <a:endParaRPr lang="nl-BE" sz="3200" b="1" dirty="0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45308A2B-DCF4-172F-0F6E-B4D6466321E1}"/>
              </a:ext>
            </a:extLst>
          </p:cNvPr>
          <p:cNvSpPr txBox="1">
            <a:spLocks/>
          </p:cNvSpPr>
          <p:nvPr/>
        </p:nvSpPr>
        <p:spPr>
          <a:xfrm>
            <a:off x="5232105" y="3392981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&gt; 10</a:t>
            </a:r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fr-BE" sz="32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miljoen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8B7481-ACF4-238F-BBF3-885C2E1F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Enkele</a:t>
            </a:r>
            <a:r>
              <a:rPr lang="fr-BE" dirty="0"/>
              <a:t> </a:t>
            </a:r>
            <a:r>
              <a:rPr lang="fr-BE" dirty="0" err="1"/>
              <a:t>cijfers</a:t>
            </a:r>
            <a:endParaRPr lang="fr-BE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7A27E69-7E05-30CE-A24D-DC5A26A2F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Source : site de l’OMS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8261BEC-6CC9-557D-F1C1-EF5374674251}"/>
              </a:ext>
            </a:extLst>
          </p:cNvPr>
          <p:cNvSpPr txBox="1">
            <a:spLocks/>
          </p:cNvSpPr>
          <p:nvPr/>
        </p:nvSpPr>
        <p:spPr>
          <a:xfrm>
            <a:off x="5232105" y="5526503"/>
            <a:ext cx="2470485" cy="62548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&gt; 1,5</a:t>
            </a:r>
            <a:r>
              <a:rPr lang="fr-BE" sz="3200" b="1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> </a:t>
            </a:r>
            <a:r>
              <a:rPr lang="fr-BE" sz="3200" b="1" dirty="0" err="1">
                <a:solidFill>
                  <a:schemeClr val="accent6">
                    <a:lumMod val="50000"/>
                    <a:lumOff val="50000"/>
                  </a:schemeClr>
                </a:solidFill>
              </a:rPr>
              <a:t>miljoen</a:t>
            </a:r>
            <a:endParaRPr lang="nl-BE" sz="3200" b="1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Graphique 11" descr="Pierre tombale avec un remplissage uni">
            <a:extLst>
              <a:ext uri="{FF2B5EF4-FFF2-40B4-BE49-F238E27FC236}">
                <a16:creationId xmlns:a16="http://schemas.microsoft.com/office/drawing/2014/main" id="{A9691371-0AE2-FB55-63D0-38A1853D6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68" y="5496339"/>
            <a:ext cx="720000" cy="72000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75BCEF0D-FB93-F0F5-C9D7-202488898473}"/>
              </a:ext>
            </a:extLst>
          </p:cNvPr>
          <p:cNvGrpSpPr/>
          <p:nvPr/>
        </p:nvGrpSpPr>
        <p:grpSpPr>
          <a:xfrm>
            <a:off x="1971330" y="3172344"/>
            <a:ext cx="2672977" cy="2133522"/>
            <a:chOff x="1971330" y="3172344"/>
            <a:chExt cx="9391995" cy="2133522"/>
          </a:xfrm>
        </p:grpSpPr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A0FE0B4-7754-59C2-E849-EF3571E2D430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3D46CF3-6B20-6E28-DF69-9564593E7DC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38EC6BE-78FC-AAEE-CBD7-1C97A08B7703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E54AF25-DBB4-4A28-B9D4-894DCF3D1A6C}"/>
              </a:ext>
            </a:extLst>
          </p:cNvPr>
          <p:cNvGrpSpPr/>
          <p:nvPr/>
        </p:nvGrpSpPr>
        <p:grpSpPr>
          <a:xfrm>
            <a:off x="8289022" y="3172344"/>
            <a:ext cx="3075667" cy="2133522"/>
            <a:chOff x="1971330" y="3172344"/>
            <a:chExt cx="9391995" cy="2133522"/>
          </a:xfrm>
        </p:grpSpPr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2031379F-0669-B85F-233A-0C02F47672F4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15351895-7CF1-4E55-F207-EF265C4E0D6F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32023F7-999F-757D-0FD4-FEF2D42507E4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74CB6BC-87A8-0E20-49CF-05699D99A23F}"/>
              </a:ext>
            </a:extLst>
          </p:cNvPr>
          <p:cNvGrpSpPr/>
          <p:nvPr/>
        </p:nvGrpSpPr>
        <p:grpSpPr>
          <a:xfrm>
            <a:off x="4810496" y="3172344"/>
            <a:ext cx="3328460" cy="2133522"/>
            <a:chOff x="1971330" y="3172344"/>
            <a:chExt cx="9391995" cy="2133522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12E89223-3855-E94C-B907-6EDD6FBEFBD9}"/>
                </a:ext>
              </a:extLst>
            </p:cNvPr>
            <p:cNvCxnSpPr/>
            <p:nvPr/>
          </p:nvCxnSpPr>
          <p:spPr>
            <a:xfrm>
              <a:off x="1971330" y="3172344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49213A13-564B-FC8B-E616-211E82530060}"/>
                </a:ext>
              </a:extLst>
            </p:cNvPr>
            <p:cNvCxnSpPr/>
            <p:nvPr/>
          </p:nvCxnSpPr>
          <p:spPr>
            <a:xfrm>
              <a:off x="1971330" y="4239105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B46BEDEA-81AA-CCD8-4BB0-FC98F6399C7F}"/>
                </a:ext>
              </a:extLst>
            </p:cNvPr>
            <p:cNvCxnSpPr/>
            <p:nvPr/>
          </p:nvCxnSpPr>
          <p:spPr>
            <a:xfrm>
              <a:off x="1971330" y="5305866"/>
              <a:ext cx="9391995" cy="0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34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roue, plein air, personne, pneu&#10;&#10;Description générée automatiquement">
            <a:extLst>
              <a:ext uri="{FF2B5EF4-FFF2-40B4-BE49-F238E27FC236}">
                <a16:creationId xmlns:a16="http://schemas.microsoft.com/office/drawing/2014/main" id="{42A07D44-C977-AA7D-8DE7-190208B460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4112" t="4165" r="4112" b="4165"/>
          <a:stretch/>
        </p:blipFill>
        <p:spPr>
          <a:xfrm>
            <a:off x="6085840" y="1273175"/>
            <a:ext cx="5272723" cy="5149850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D353A696-1BE9-36A5-88A3-FC5B2781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Volharden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64FCEE-7665-D8EF-8619-BF58FB45F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Lepra</a:t>
            </a:r>
            <a:r>
              <a:rPr lang="fr-FR" dirty="0"/>
              <a:t>, tuberculose en </a:t>
            </a:r>
            <a:r>
              <a:rPr lang="fr-FR" dirty="0" err="1"/>
              <a:t>leishmaniasis</a:t>
            </a:r>
            <a:r>
              <a:rPr lang="fr-FR" dirty="0"/>
              <a:t> </a:t>
            </a:r>
            <a:r>
              <a:rPr lang="fr-FR" dirty="0" err="1"/>
              <a:t>zijn</a:t>
            </a:r>
            <a:r>
              <a:rPr lang="fr-FR" dirty="0"/>
              <a:t> </a:t>
            </a:r>
            <a:r>
              <a:rPr lang="fr-FR" dirty="0" err="1"/>
              <a:t>hardnekkig</a:t>
            </a:r>
            <a:r>
              <a:rPr lang="fr-FR" dirty="0"/>
              <a:t>... 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0B154A-256C-575F-FE00-3E7BF8BC6D09}"/>
              </a:ext>
            </a:extLst>
          </p:cNvPr>
          <p:cNvSpPr txBox="1"/>
          <p:nvPr/>
        </p:nvSpPr>
        <p:spPr>
          <a:xfrm>
            <a:off x="1391696" y="4202729"/>
            <a:ext cx="383344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3600" dirty="0" err="1">
                <a:solidFill>
                  <a:schemeClr val="bg1"/>
                </a:solidFill>
                <a:latin typeface="Work Sans SemiBold" pitchFamily="2" charset="0"/>
              </a:rPr>
              <a:t>Wij</a:t>
            </a:r>
            <a:r>
              <a:rPr lang="fr-FR" sz="3600" dirty="0">
                <a:solidFill>
                  <a:schemeClr val="bg1"/>
                </a:solidFill>
                <a:latin typeface="Work Sans SemiBold" pitchFamily="2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Work Sans SemiBold" pitchFamily="2" charset="0"/>
              </a:rPr>
              <a:t>ook</a:t>
            </a:r>
            <a:r>
              <a:rPr lang="fr-FR" sz="3600" dirty="0">
                <a:solidFill>
                  <a:schemeClr val="bg1"/>
                </a:solidFill>
                <a:latin typeface="Work Sans SemiBold" pitchFamily="2" charset="0"/>
              </a:rPr>
              <a:t>!</a:t>
            </a:r>
            <a:endParaRPr lang="fr-FR" dirty="0">
              <a:solidFill>
                <a:schemeClr val="bg1"/>
              </a:solidFill>
              <a:latin typeface="Work San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F5D453-221D-0112-7A4D-764C0E535F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7563" y="69749"/>
            <a:ext cx="2441836" cy="154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3989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77FE1A-5C8A-56C0-E430-E1697599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72" y="236903"/>
            <a:ext cx="10515600" cy="809184"/>
          </a:xfrm>
        </p:spPr>
        <p:txBody>
          <a:bodyPr>
            <a:normAutofit fontScale="90000"/>
          </a:bodyPr>
          <a:lstStyle/>
          <a:p>
            <a:r>
              <a:rPr lang="nl-NL" dirty="0"/>
              <a:t>Onze wetenschappelijke publicaties ondersteunen </a:t>
            </a:r>
            <a:br>
              <a:rPr lang="nl-NL" dirty="0"/>
            </a:br>
            <a:r>
              <a:rPr lang="nl-NL" dirty="0"/>
              <a:t>de ontwikkeling van nieuwe behandelingen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D873BD-0C56-05C3-005E-A6115FF8FA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11213" y="1268413"/>
            <a:ext cx="10552112" cy="5165943"/>
          </a:xfrm>
          <a:prstGeom prst="rect">
            <a:avLst/>
          </a:prstGeom>
          <a:solidFill>
            <a:srgbClr val="A3D7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55E932A2-48E8-FAC0-0ED5-AC73F36A2782}"/>
              </a:ext>
            </a:extLst>
          </p:cNvPr>
          <p:cNvCxnSpPr>
            <a:cxnSpLocks/>
          </p:cNvCxnSpPr>
          <p:nvPr/>
        </p:nvCxnSpPr>
        <p:spPr>
          <a:xfrm flipH="1">
            <a:off x="1147156" y="3842545"/>
            <a:ext cx="9586328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C65FC1A5-60F4-6EE5-1A53-2BCC442BD154}"/>
              </a:ext>
            </a:extLst>
          </p:cNvPr>
          <p:cNvGrpSpPr/>
          <p:nvPr/>
        </p:nvGrpSpPr>
        <p:grpSpPr>
          <a:xfrm>
            <a:off x="10733484" y="3528258"/>
            <a:ext cx="347623" cy="621104"/>
            <a:chOff x="10646535" y="3497009"/>
            <a:chExt cx="347623" cy="621104"/>
          </a:xfrm>
        </p:grpSpPr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B4BE81DA-D418-AAF8-D03A-C8BAB81361CC}"/>
                </a:ext>
              </a:extLst>
            </p:cNvPr>
            <p:cNvCxnSpPr>
              <a:cxnSpLocks/>
            </p:cNvCxnSpPr>
            <p:nvPr/>
          </p:nvCxnSpPr>
          <p:spPr>
            <a:xfrm>
              <a:off x="10646535" y="3497009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80388581-947D-1C7F-1E03-9B6F62026B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46535" y="3770490"/>
              <a:ext cx="347623" cy="347623"/>
            </a:xfrm>
            <a:prstGeom prst="straightConnector1">
              <a:avLst/>
            </a:prstGeom>
            <a:ln w="111125" cap="flat">
              <a:solidFill>
                <a:schemeClr val="bg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486F469-460B-2F7C-F5E0-403FA0C067B9}"/>
              </a:ext>
            </a:extLst>
          </p:cNvPr>
          <p:cNvSpPr>
            <a:spLocks noChangeAspect="1"/>
          </p:cNvSpPr>
          <p:nvPr/>
        </p:nvSpPr>
        <p:spPr>
          <a:xfrm>
            <a:off x="1640833" y="3770490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E97DD90-3318-97E8-3064-E17D051ED707}"/>
              </a:ext>
            </a:extLst>
          </p:cNvPr>
          <p:cNvCxnSpPr>
            <a:cxnSpLocks/>
          </p:cNvCxnSpPr>
          <p:nvPr/>
        </p:nvCxnSpPr>
        <p:spPr>
          <a:xfrm>
            <a:off x="1714975" y="3371114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7">
            <a:extLst>
              <a:ext uri="{FF2B5EF4-FFF2-40B4-BE49-F238E27FC236}">
                <a16:creationId xmlns:a16="http://schemas.microsoft.com/office/drawing/2014/main" id="{377F6612-9FAB-68AB-B85D-F596C8CBCB7C}"/>
              </a:ext>
            </a:extLst>
          </p:cNvPr>
          <p:cNvSpPr>
            <a:spLocks noChangeAspect="1"/>
          </p:cNvSpPr>
          <p:nvPr/>
        </p:nvSpPr>
        <p:spPr>
          <a:xfrm>
            <a:off x="1097684" y="3787289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430123-F14E-F477-13BA-982B76DD80AD}"/>
              </a:ext>
            </a:extLst>
          </p:cNvPr>
          <p:cNvCxnSpPr>
            <a:cxnSpLocks/>
          </p:cNvCxnSpPr>
          <p:nvPr/>
        </p:nvCxnSpPr>
        <p:spPr>
          <a:xfrm>
            <a:off x="4139941" y="3999057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7">
            <a:extLst>
              <a:ext uri="{FF2B5EF4-FFF2-40B4-BE49-F238E27FC236}">
                <a16:creationId xmlns:a16="http://schemas.microsoft.com/office/drawing/2014/main" id="{C6A5821B-AE06-BD1A-4860-D4BB75FB8AE0}"/>
              </a:ext>
            </a:extLst>
          </p:cNvPr>
          <p:cNvSpPr>
            <a:spLocks noChangeAspect="1"/>
          </p:cNvSpPr>
          <p:nvPr/>
        </p:nvSpPr>
        <p:spPr>
          <a:xfrm>
            <a:off x="4066408" y="3789187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3F08080-B62A-6F19-AB56-5841DCE1A848}"/>
              </a:ext>
            </a:extLst>
          </p:cNvPr>
          <p:cNvCxnSpPr>
            <a:cxnSpLocks/>
          </p:cNvCxnSpPr>
          <p:nvPr/>
        </p:nvCxnSpPr>
        <p:spPr>
          <a:xfrm>
            <a:off x="6253830" y="3967691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8A9D48C-97EB-F348-9342-03B1AA0F6C0B}"/>
              </a:ext>
            </a:extLst>
          </p:cNvPr>
          <p:cNvCxnSpPr>
            <a:cxnSpLocks/>
          </p:cNvCxnSpPr>
          <p:nvPr/>
        </p:nvCxnSpPr>
        <p:spPr>
          <a:xfrm>
            <a:off x="8764104" y="3935307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">
            <a:extLst>
              <a:ext uri="{FF2B5EF4-FFF2-40B4-BE49-F238E27FC236}">
                <a16:creationId xmlns:a16="http://schemas.microsoft.com/office/drawing/2014/main" id="{18A84AF5-595E-18B3-09FC-B892A567E5CF}"/>
              </a:ext>
            </a:extLst>
          </p:cNvPr>
          <p:cNvSpPr>
            <a:spLocks noChangeAspect="1"/>
          </p:cNvSpPr>
          <p:nvPr/>
        </p:nvSpPr>
        <p:spPr>
          <a:xfrm>
            <a:off x="6179688" y="3738387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1EEC5340-F70F-3521-6844-5358E2979510}"/>
              </a:ext>
            </a:extLst>
          </p:cNvPr>
          <p:cNvSpPr>
            <a:spLocks noChangeAspect="1"/>
          </p:cNvSpPr>
          <p:nvPr/>
        </p:nvSpPr>
        <p:spPr>
          <a:xfrm>
            <a:off x="7266869" y="3768403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9" name="Connecteur droit 46">
            <a:extLst>
              <a:ext uri="{FF2B5EF4-FFF2-40B4-BE49-F238E27FC236}">
                <a16:creationId xmlns:a16="http://schemas.microsoft.com/office/drawing/2014/main" id="{33687D31-39F2-CFE0-FAF6-45054FF456A4}"/>
              </a:ext>
            </a:extLst>
          </p:cNvPr>
          <p:cNvCxnSpPr>
            <a:cxnSpLocks/>
          </p:cNvCxnSpPr>
          <p:nvPr/>
        </p:nvCxnSpPr>
        <p:spPr>
          <a:xfrm>
            <a:off x="7341011" y="3371114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41">
            <a:extLst>
              <a:ext uri="{FF2B5EF4-FFF2-40B4-BE49-F238E27FC236}">
                <a16:creationId xmlns:a16="http://schemas.microsoft.com/office/drawing/2014/main" id="{E7915BAC-7044-D529-A0C2-57C6AEBF6301}"/>
              </a:ext>
            </a:extLst>
          </p:cNvPr>
          <p:cNvCxnSpPr>
            <a:cxnSpLocks/>
          </p:cNvCxnSpPr>
          <p:nvPr/>
        </p:nvCxnSpPr>
        <p:spPr>
          <a:xfrm>
            <a:off x="1171826" y="3992218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3">
            <a:extLst>
              <a:ext uri="{FF2B5EF4-FFF2-40B4-BE49-F238E27FC236}">
                <a16:creationId xmlns:a16="http://schemas.microsoft.com/office/drawing/2014/main" id="{FAAE60AB-4720-994D-BE3E-181F5736AB21}"/>
              </a:ext>
            </a:extLst>
          </p:cNvPr>
          <p:cNvSpPr txBox="1"/>
          <p:nvPr/>
        </p:nvSpPr>
        <p:spPr>
          <a:xfrm>
            <a:off x="1415675" y="2398304"/>
            <a:ext cx="1388387" cy="9233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nl-NL" sz="900" dirty="0">
                <a:solidFill>
                  <a:srgbClr val="44546A"/>
                </a:solidFill>
                <a:latin typeface="+mj-lt"/>
              </a:rPr>
              <a:t>WHO verklaart TBC tot wereldwijde noodsituatie voor de volksgezondheid</a:t>
            </a:r>
            <a:endParaRPr lang="fr-FR" sz="900" dirty="0">
              <a:solidFill>
                <a:srgbClr val="44546A"/>
              </a:solidFill>
              <a:latin typeface="+mj-lt"/>
            </a:endParaRPr>
          </a:p>
          <a:p>
            <a:br>
              <a:rPr lang="fr-FR" sz="900" dirty="0">
                <a:solidFill>
                  <a:srgbClr val="44546A"/>
                </a:solidFill>
                <a:latin typeface="+mj-lt"/>
              </a:rPr>
            </a:br>
            <a:r>
              <a:rPr lang="fr-FR" sz="900" b="1" dirty="0">
                <a:solidFill>
                  <a:srgbClr val="44546A"/>
                </a:solidFill>
                <a:latin typeface="+mj-lt"/>
              </a:rPr>
              <a:t>1993</a:t>
            </a:r>
            <a:endParaRPr lang="en-GB" sz="9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C5F1797-BF86-40A8-3195-7865FECC0F54}"/>
              </a:ext>
            </a:extLst>
          </p:cNvPr>
          <p:cNvSpPr txBox="1"/>
          <p:nvPr/>
        </p:nvSpPr>
        <p:spPr>
          <a:xfrm>
            <a:off x="1030322" y="4382762"/>
            <a:ext cx="1284795" cy="638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1982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WHO beveelt Multi drug therapie aan voor lepra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860661C5-C3C3-2FA1-390C-FB1158BC1BDB}"/>
              </a:ext>
            </a:extLst>
          </p:cNvPr>
          <p:cNvSpPr txBox="1"/>
          <p:nvPr/>
        </p:nvSpPr>
        <p:spPr>
          <a:xfrm>
            <a:off x="2725200" y="2398304"/>
            <a:ext cx="1284795" cy="9233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De WHO beveelt het gebruik van de </a:t>
            </a:r>
            <a:r>
              <a:rPr kumimoji="0" lang="nl-NL" sz="9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GenXpert</a:t>
            </a:r>
            <a:r>
              <a: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(TBC)-test aan</a:t>
            </a:r>
          </a:p>
          <a:p>
            <a:endParaRPr lang="fr-BE" sz="900" kern="0" dirty="0">
              <a:solidFill>
                <a:prstClr val="black"/>
              </a:solidFill>
              <a:latin typeface="+mj-lt"/>
            </a:endParaRPr>
          </a:p>
          <a:p>
            <a:r>
              <a:rPr lang="fr-FR" sz="900" b="1" dirty="0">
                <a:solidFill>
                  <a:srgbClr val="44546A"/>
                </a:solidFill>
                <a:latin typeface="+mj-lt"/>
              </a:rPr>
              <a:t>2010</a:t>
            </a:r>
            <a:endParaRPr lang="en-GB" sz="900" dirty="0">
              <a:solidFill>
                <a:srgbClr val="44546A"/>
              </a:solidFill>
              <a:latin typeface="+mj-lt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38BBCEEC-E464-2B65-C01F-F2E0762EA92C}"/>
              </a:ext>
            </a:extLst>
          </p:cNvPr>
          <p:cNvSpPr txBox="1"/>
          <p:nvPr/>
        </p:nvSpPr>
        <p:spPr>
          <a:xfrm>
            <a:off x="6122992" y="4382762"/>
            <a:ext cx="1209248" cy="638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Nieuwe behandeling voor multiresistente tuberculose erkend door de WHO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198CF688-27B4-5993-5B73-F81227E4886D}"/>
              </a:ext>
            </a:extLst>
          </p:cNvPr>
          <p:cNvSpPr txBox="1"/>
          <p:nvPr/>
        </p:nvSpPr>
        <p:spPr>
          <a:xfrm>
            <a:off x="3999121" y="4382762"/>
            <a:ext cx="1793474" cy="638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</a:rPr>
              <a:t>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nl-NL" sz="900" dirty="0">
                <a:latin typeface="+mj-lt"/>
              </a:rPr>
              <a:t>Na 4 decennia zonder grote therapeutische innovatie heeft de Amerikaanse Food </a:t>
            </a:r>
            <a:r>
              <a:rPr lang="nl-NL" sz="900" dirty="0" err="1">
                <a:latin typeface="+mj-lt"/>
              </a:rPr>
              <a:t>and</a:t>
            </a:r>
            <a:r>
              <a:rPr lang="nl-NL" sz="900" dirty="0">
                <a:latin typeface="+mj-lt"/>
              </a:rPr>
              <a:t> Drug Administration </a:t>
            </a:r>
            <a:r>
              <a:rPr lang="nl-NL" sz="900" dirty="0" err="1">
                <a:latin typeface="+mj-lt"/>
              </a:rPr>
              <a:t>bedaquiline</a:t>
            </a:r>
            <a:r>
              <a:rPr lang="nl-NL" sz="900" dirty="0">
                <a:latin typeface="+mj-lt"/>
              </a:rPr>
              <a:t> goedgekeurd, een nieuw geneesmiddel tegen tuberculose dat is ontdekt door een team van Frans-Belgische onderzoekers</a:t>
            </a:r>
            <a:endParaRPr lang="en-GB" sz="900" dirty="0"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E4FAE64A-5FE9-644D-73E8-1790D50B3DB7}"/>
              </a:ext>
            </a:extLst>
          </p:cNvPr>
          <p:cNvSpPr txBox="1"/>
          <p:nvPr/>
        </p:nvSpPr>
        <p:spPr>
          <a:xfrm>
            <a:off x="8619154" y="4401382"/>
            <a:ext cx="1457260" cy="6328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</a:t>
            </a:r>
            <a:r>
              <a:rPr kumimoji="0" lang="en-BE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22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Intralesionale</a:t>
            </a:r>
            <a:r>
              <a:rPr kumimoji="0" lang="nl-NL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behandeling biedt minder toxische behandeling voor </a:t>
            </a:r>
            <a:r>
              <a:rPr kumimoji="0" lang="nl-NL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leishmaniasis</a:t>
            </a:r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TextBox 33">
            <a:extLst>
              <a:ext uri="{FF2B5EF4-FFF2-40B4-BE49-F238E27FC236}">
                <a16:creationId xmlns:a16="http://schemas.microsoft.com/office/drawing/2014/main" id="{A51B8A08-9267-FDA5-33D0-79595B619BD9}"/>
              </a:ext>
            </a:extLst>
          </p:cNvPr>
          <p:cNvSpPr txBox="1"/>
          <p:nvPr/>
        </p:nvSpPr>
        <p:spPr>
          <a:xfrm>
            <a:off x="6784811" y="2536804"/>
            <a:ext cx="1792262" cy="78483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nl-NL" sz="900" dirty="0">
                <a:latin typeface="+mj-lt"/>
              </a:rPr>
              <a:t>De wereldwijde leprabestrijdingsstrategie van de WHO stimuleert de preventie van lepra door middel van chemoprofylaxe</a:t>
            </a:r>
            <a:endParaRPr lang="en-GB" sz="900" dirty="0">
              <a:latin typeface="+mj-lt"/>
            </a:endParaRPr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6666B03F-5AD2-3420-416D-23D7EF0E59B2}"/>
              </a:ext>
            </a:extLst>
          </p:cNvPr>
          <p:cNvSpPr>
            <a:spLocks noChangeAspect="1"/>
          </p:cNvSpPr>
          <p:nvPr/>
        </p:nvSpPr>
        <p:spPr>
          <a:xfrm>
            <a:off x="2766950" y="3739630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9" name="Connecteur droit 25">
            <a:extLst>
              <a:ext uri="{FF2B5EF4-FFF2-40B4-BE49-F238E27FC236}">
                <a16:creationId xmlns:a16="http://schemas.microsoft.com/office/drawing/2014/main" id="{D1A51F6E-A38A-A07F-E19F-02643A39375A}"/>
              </a:ext>
            </a:extLst>
          </p:cNvPr>
          <p:cNvCxnSpPr>
            <a:cxnSpLocks/>
          </p:cNvCxnSpPr>
          <p:nvPr/>
        </p:nvCxnSpPr>
        <p:spPr>
          <a:xfrm>
            <a:off x="2841092" y="3340254"/>
            <a:ext cx="0" cy="31428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8">
            <a:extLst>
              <a:ext uri="{FF2B5EF4-FFF2-40B4-BE49-F238E27FC236}">
                <a16:creationId xmlns:a16="http://schemas.microsoft.com/office/drawing/2014/main" id="{68809E61-6227-5333-2BB9-629471B6A1C1}"/>
              </a:ext>
            </a:extLst>
          </p:cNvPr>
          <p:cNvSpPr txBox="1"/>
          <p:nvPr/>
        </p:nvSpPr>
        <p:spPr>
          <a:xfrm>
            <a:off x="9763257" y="2798258"/>
            <a:ext cx="1013068" cy="54199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Thermotherapie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</a:t>
            </a:r>
            <a:r>
              <a:rPr kumimoji="0" lang="fr-B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leishmaniasis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900" dirty="0">
              <a:solidFill>
                <a:srgbClr val="44546A"/>
              </a:solidFill>
              <a:latin typeface="+mj-lt"/>
            </a:endParaRPr>
          </a:p>
          <a:p>
            <a:pPr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20</a:t>
            </a:r>
            <a:r>
              <a:rPr kumimoji="0" lang="en-BE" sz="9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23</a:t>
            </a:r>
            <a:endParaRPr kumimoji="0" lang="fr-FR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1" name="Connecteur droit 11">
            <a:extLst>
              <a:ext uri="{FF2B5EF4-FFF2-40B4-BE49-F238E27FC236}">
                <a16:creationId xmlns:a16="http://schemas.microsoft.com/office/drawing/2014/main" id="{FDC62E04-9E1B-9BE0-65C6-0F729142006E}"/>
              </a:ext>
            </a:extLst>
          </p:cNvPr>
          <p:cNvCxnSpPr>
            <a:cxnSpLocks/>
          </p:cNvCxnSpPr>
          <p:nvPr/>
        </p:nvCxnSpPr>
        <p:spPr>
          <a:xfrm>
            <a:off x="9914618" y="3451874"/>
            <a:ext cx="0" cy="26672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7">
            <a:extLst>
              <a:ext uri="{FF2B5EF4-FFF2-40B4-BE49-F238E27FC236}">
                <a16:creationId xmlns:a16="http://schemas.microsoft.com/office/drawing/2014/main" id="{37939B53-8C69-F9A8-DD86-EFBA884C9B22}"/>
              </a:ext>
            </a:extLst>
          </p:cNvPr>
          <p:cNvSpPr>
            <a:spLocks noChangeAspect="1"/>
          </p:cNvSpPr>
          <p:nvPr/>
        </p:nvSpPr>
        <p:spPr>
          <a:xfrm>
            <a:off x="9840476" y="3787023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058278E7-8640-8E33-0FF2-C932DF520A24}"/>
              </a:ext>
            </a:extLst>
          </p:cNvPr>
          <p:cNvSpPr>
            <a:spLocks noChangeAspect="1"/>
          </p:cNvSpPr>
          <p:nvPr/>
        </p:nvSpPr>
        <p:spPr>
          <a:xfrm>
            <a:off x="8689962" y="3787023"/>
            <a:ext cx="148284" cy="148284"/>
          </a:xfrm>
          <a:prstGeom prst="ellipse">
            <a:avLst/>
          </a:prstGeom>
          <a:solidFill>
            <a:srgbClr val="A3D7E6"/>
          </a:solidFill>
          <a:ln w="12700">
            <a:solidFill>
              <a:srgbClr val="EA2247"/>
            </a:solidFill>
          </a:ln>
          <a:effectLst>
            <a:outerShdw sx="175000" sy="175000" algn="ctr" rotWithShape="0">
              <a:schemeClr val="accent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3" name="Image 5">
            <a:extLst>
              <a:ext uri="{FF2B5EF4-FFF2-40B4-BE49-F238E27FC236}">
                <a16:creationId xmlns:a16="http://schemas.microsoft.com/office/drawing/2014/main" id="{464B33C6-47A3-D199-B578-D055333D8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53" y="4390460"/>
            <a:ext cx="729397" cy="1098260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4">
            <a:extLst>
              <a:ext uri="{FF2B5EF4-FFF2-40B4-BE49-F238E27FC236}">
                <a16:creationId xmlns:a16="http://schemas.microsoft.com/office/drawing/2014/main" id="{A05081DC-DA21-5731-5E6C-CADB46059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073" y="2298520"/>
            <a:ext cx="777935" cy="1098261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5" name="Immagine 2">
            <a:extLst>
              <a:ext uri="{FF2B5EF4-FFF2-40B4-BE49-F238E27FC236}">
                <a16:creationId xmlns:a16="http://schemas.microsoft.com/office/drawing/2014/main" id="{BC46274C-80F6-03AC-8981-749D37B40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2314" y="1440042"/>
            <a:ext cx="902655" cy="969300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48">
            <a:extLst>
              <a:ext uri="{FF2B5EF4-FFF2-40B4-BE49-F238E27FC236}">
                <a16:creationId xmlns:a16="http://schemas.microsoft.com/office/drawing/2014/main" id="{1B45D4F7-3FEC-DF59-1B89-CC846BBA03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24" t="25404" r="63360" b="6593"/>
          <a:stretch/>
        </p:blipFill>
        <p:spPr>
          <a:xfrm>
            <a:off x="1297798" y="1440041"/>
            <a:ext cx="1432490" cy="883357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7" name="Espace réservé du contenu 4">
            <a:extLst>
              <a:ext uri="{FF2B5EF4-FFF2-40B4-BE49-F238E27FC236}">
                <a16:creationId xmlns:a16="http://schemas.microsoft.com/office/drawing/2014/main" id="{D6B6F82F-C27F-9A9C-F4A4-53A517593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6995" y="1440041"/>
            <a:ext cx="1400506" cy="969300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8" name="Picture 57">
            <a:extLst>
              <a:ext uri="{FF2B5EF4-FFF2-40B4-BE49-F238E27FC236}">
                <a16:creationId xmlns:a16="http://schemas.microsoft.com/office/drawing/2014/main" id="{575634EA-BF44-7B65-ABF3-D21F7FAC66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85" t="20934" r="62631" b="14017"/>
          <a:stretch/>
        </p:blipFill>
        <p:spPr>
          <a:xfrm>
            <a:off x="6479527" y="1440042"/>
            <a:ext cx="1339823" cy="961886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39" name="Immagine 4">
            <a:extLst>
              <a:ext uri="{FF2B5EF4-FFF2-40B4-BE49-F238E27FC236}">
                <a16:creationId xmlns:a16="http://schemas.microsoft.com/office/drawing/2014/main" id="{A4B835EC-A6A4-5579-6DA9-1C93792942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4657" y="5540375"/>
            <a:ext cx="1209988" cy="719158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0" name="Immagine 7">
            <a:extLst>
              <a:ext uri="{FF2B5EF4-FFF2-40B4-BE49-F238E27FC236}">
                <a16:creationId xmlns:a16="http://schemas.microsoft.com/office/drawing/2014/main" id="{B771B806-F74A-B532-90A2-4E4A11CA9A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4533" y="5547640"/>
            <a:ext cx="1209988" cy="711894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1" name="Picture 50">
            <a:extLst>
              <a:ext uri="{FF2B5EF4-FFF2-40B4-BE49-F238E27FC236}">
                <a16:creationId xmlns:a16="http://schemas.microsoft.com/office/drawing/2014/main" id="{A734D3A8-0CEE-3E55-04E5-7BBAEEE6BCD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982" t="42778" r="61187" b="16707"/>
          <a:stretch/>
        </p:blipFill>
        <p:spPr>
          <a:xfrm>
            <a:off x="1030322" y="5540375"/>
            <a:ext cx="1432490" cy="719158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9791DB9E-6533-8424-0293-024A0BC0F5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824" y="4389651"/>
            <a:ext cx="801854" cy="788648"/>
          </a:xfrm>
          <a:prstGeom prst="rect">
            <a:avLst/>
          </a:prstGeom>
          <a:noFill/>
          <a:ln>
            <a:noFill/>
          </a:ln>
          <a:effectLst>
            <a:outerShdw blurRad="63500" sx="104000" sy="104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587C9-6000-8500-B31D-65D1B288E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Onze expertise in 2022-2023</a:t>
            </a:r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DEC6E4F6-39FF-F6A9-DDB6-8F927EC8A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768" y="1513806"/>
            <a:ext cx="9468465" cy="470464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5D8C430-DE1C-A14A-E66E-DEE9EA2998F9}"/>
              </a:ext>
            </a:extLst>
          </p:cNvPr>
          <p:cNvGrpSpPr/>
          <p:nvPr/>
        </p:nvGrpSpPr>
        <p:grpSpPr>
          <a:xfrm>
            <a:off x="1036639" y="3514829"/>
            <a:ext cx="4323701" cy="954107"/>
            <a:chOff x="2624137" y="1820152"/>
            <a:chExt cx="4323701" cy="954107"/>
          </a:xfrm>
          <a:solidFill>
            <a:srgbClr val="A3D7E6"/>
          </a:solidFill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3528140-4D8C-88EB-9298-2BD3AF8961D5}"/>
                </a:ext>
              </a:extLst>
            </p:cNvPr>
            <p:cNvSpPr txBox="1"/>
            <p:nvPr/>
          </p:nvSpPr>
          <p:spPr>
            <a:xfrm>
              <a:off x="2624137" y="1820152"/>
              <a:ext cx="3700463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fr-BE" sz="1400" dirty="0" err="1">
                  <a:latin typeface="+mj-lt"/>
                </a:rPr>
                <a:t>Senegal</a:t>
              </a:r>
              <a:r>
                <a:rPr lang="en-BE" sz="1400" dirty="0">
                  <a:latin typeface="+mj-lt"/>
                </a:rPr>
                <a:t>: </a:t>
              </a:r>
              <a:r>
                <a:rPr lang="nl-NL" sz="1400" dirty="0"/>
                <a:t>Internationale opleiding over multiresistente tuberculose en opleiding voor gezondheidswerkers in het opsporen van </a:t>
              </a:r>
              <a:r>
                <a:rPr lang="nl-NL" sz="1400" dirty="0" err="1"/>
                <a:t>NTD's</a:t>
              </a:r>
              <a:endParaRPr lang="en-BE" sz="1400" dirty="0"/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0F68538-5373-AC65-6F15-7F1C4BA62B4C}"/>
                </a:ext>
              </a:extLst>
            </p:cNvPr>
            <p:cNvCxnSpPr>
              <a:cxnSpLocks/>
            </p:cNvCxnSpPr>
            <p:nvPr/>
          </p:nvCxnSpPr>
          <p:spPr>
            <a:xfrm>
              <a:off x="6324600" y="2430013"/>
              <a:ext cx="623238" cy="0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70D1681-14A3-EFED-5741-7B9AE7A5DEAB}"/>
              </a:ext>
            </a:extLst>
          </p:cNvPr>
          <p:cNvGrpSpPr/>
          <p:nvPr/>
        </p:nvGrpSpPr>
        <p:grpSpPr>
          <a:xfrm>
            <a:off x="7454898" y="1734323"/>
            <a:ext cx="3700463" cy="1859709"/>
            <a:chOff x="8491537" y="1085494"/>
            <a:chExt cx="3700463" cy="1859709"/>
          </a:xfrm>
          <a:solidFill>
            <a:srgbClr val="A3D7E6"/>
          </a:solidFill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799E58A-66FE-FCBD-2919-8182F66CE278}"/>
                </a:ext>
              </a:extLst>
            </p:cNvPr>
            <p:cNvSpPr txBox="1"/>
            <p:nvPr/>
          </p:nvSpPr>
          <p:spPr>
            <a:xfrm>
              <a:off x="8491537" y="1085494"/>
              <a:ext cx="3700463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BE" sz="1400" dirty="0">
                  <a:latin typeface="+mj-lt"/>
                </a:rPr>
                <a:t>Ind</a:t>
              </a:r>
              <a:r>
                <a:rPr lang="fr-BE" sz="1400" dirty="0" err="1">
                  <a:latin typeface="+mj-lt"/>
                </a:rPr>
                <a:t>ia</a:t>
              </a:r>
              <a:r>
                <a:rPr lang="en-BE" sz="1400" dirty="0">
                  <a:latin typeface="+mj-lt"/>
                </a:rPr>
                <a:t>: </a:t>
              </a:r>
              <a:r>
                <a:rPr lang="nl-NL" sz="1400" dirty="0"/>
                <a:t>Ontwikkeling van een snellere test voor tuberculosediagnose</a:t>
              </a:r>
              <a:endParaRPr lang="fr-BE" sz="1400" dirty="0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03B6037-9FE7-5A68-5A88-CDAC77BB7C0E}"/>
                </a:ext>
              </a:extLst>
            </p:cNvPr>
            <p:cNvCxnSpPr>
              <a:cxnSpLocks/>
            </p:cNvCxnSpPr>
            <p:nvPr/>
          </p:nvCxnSpPr>
          <p:spPr>
            <a:xfrm>
              <a:off x="8850603" y="1639616"/>
              <a:ext cx="5611" cy="1305587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8416C8A-FCF5-9A58-5EE9-5B3217BA2E81}"/>
              </a:ext>
            </a:extLst>
          </p:cNvPr>
          <p:cNvGrpSpPr/>
          <p:nvPr/>
        </p:nvGrpSpPr>
        <p:grpSpPr>
          <a:xfrm>
            <a:off x="2322350" y="1734323"/>
            <a:ext cx="3999789" cy="2226447"/>
            <a:chOff x="7869920" y="3229870"/>
            <a:chExt cx="3999789" cy="2226447"/>
          </a:xfrm>
          <a:solidFill>
            <a:srgbClr val="A3D7E6"/>
          </a:solidFill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E5972E1-9630-D3AB-B795-54B3E44A5B06}"/>
                </a:ext>
              </a:extLst>
            </p:cNvPr>
            <p:cNvSpPr txBox="1"/>
            <p:nvPr/>
          </p:nvSpPr>
          <p:spPr>
            <a:xfrm>
              <a:off x="7869920" y="3229870"/>
              <a:ext cx="3999789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BE" sz="1400" dirty="0">
                  <a:latin typeface="+mj-lt"/>
                </a:rPr>
                <a:t>Niger : </a:t>
              </a:r>
              <a:r>
                <a:rPr lang="nl-NL" sz="1400" dirty="0"/>
                <a:t>Opstellen van een gids voor geneesmiddelenbewaking in samenwerking met de WHO voor kortdurende behandeling van multiresistente tuberculose</a:t>
              </a:r>
              <a:endParaRPr lang="en-BE" sz="1400" dirty="0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53612E8-1038-B809-F466-57C433B67D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59869" y="4183977"/>
              <a:ext cx="590" cy="1272340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F8199F-8172-907C-3ACA-588DB275CE79}"/>
              </a:ext>
            </a:extLst>
          </p:cNvPr>
          <p:cNvGrpSpPr/>
          <p:nvPr/>
        </p:nvGrpSpPr>
        <p:grpSpPr>
          <a:xfrm>
            <a:off x="6096001" y="4968077"/>
            <a:ext cx="5059360" cy="1250373"/>
            <a:chOff x="6096000" y="4807783"/>
            <a:chExt cx="5059360" cy="1250373"/>
          </a:xfrm>
          <a:solidFill>
            <a:srgbClr val="A3D7E6"/>
          </a:solidFill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6B36011-9DF9-D522-D811-E66CADB091B2}"/>
                </a:ext>
              </a:extLst>
            </p:cNvPr>
            <p:cNvSpPr txBox="1"/>
            <p:nvPr/>
          </p:nvSpPr>
          <p:spPr>
            <a:xfrm>
              <a:off x="6096000" y="5319492"/>
              <a:ext cx="5059360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fr-BE" sz="1400" dirty="0" err="1">
                  <a:latin typeface="+mj-lt"/>
                </a:rPr>
                <a:t>Comoren</a:t>
              </a:r>
              <a:r>
                <a:rPr lang="en-BE" sz="1400" dirty="0">
                  <a:latin typeface="+mj-lt"/>
                </a:rPr>
                <a:t>: </a:t>
              </a:r>
              <a:r>
                <a:rPr lang="nl-NL" sz="1400" dirty="0"/>
                <a:t>BE-PEOPLE-onderzoek naar een behandeling om de verspreiding van lepra te voorkomen door mogelijk blootgestelde personen te lokaliseren</a:t>
              </a:r>
              <a:endParaRPr lang="en-BE" sz="1400" dirty="0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1B7D6783-7D05-2F49-DCB4-B3A6ED07A7F8}"/>
                </a:ext>
              </a:extLst>
            </p:cNvPr>
            <p:cNvCxnSpPr>
              <a:cxnSpLocks/>
            </p:cNvCxnSpPr>
            <p:nvPr/>
          </p:nvCxnSpPr>
          <p:spPr>
            <a:xfrm>
              <a:off x="6948461" y="4807783"/>
              <a:ext cx="0" cy="511709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8BB4C1E-69D4-486A-62B7-C639D6196B6C}"/>
              </a:ext>
            </a:extLst>
          </p:cNvPr>
          <p:cNvGrpSpPr/>
          <p:nvPr/>
        </p:nvGrpSpPr>
        <p:grpSpPr>
          <a:xfrm>
            <a:off x="1036639" y="5066936"/>
            <a:ext cx="3272288" cy="1151514"/>
            <a:chOff x="370115" y="4892084"/>
            <a:chExt cx="3401785" cy="1151514"/>
          </a:xfrm>
          <a:solidFill>
            <a:srgbClr val="A3D7E6"/>
          </a:solidFill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84142C8-70CC-CCAC-4C3A-5E9BF72A8A18}"/>
                </a:ext>
              </a:extLst>
            </p:cNvPr>
            <p:cNvSpPr txBox="1"/>
            <p:nvPr/>
          </p:nvSpPr>
          <p:spPr>
            <a:xfrm>
              <a:off x="370115" y="5304934"/>
              <a:ext cx="3401785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BE" sz="1400" dirty="0">
                  <a:latin typeface="+mj-lt"/>
                </a:rPr>
                <a:t>Bolivi</a:t>
              </a:r>
              <a:r>
                <a:rPr lang="fr-BE" sz="1400" dirty="0">
                  <a:latin typeface="+mj-lt"/>
                </a:rPr>
                <a:t>a</a:t>
              </a:r>
              <a:r>
                <a:rPr lang="en-BE" sz="1400" dirty="0">
                  <a:latin typeface="+mj-lt"/>
                </a:rPr>
                <a:t>: </a:t>
              </a:r>
              <a:r>
                <a:rPr lang="nl-NL" sz="1400" dirty="0"/>
                <a:t>Nieuwe behandeling voor </a:t>
              </a:r>
              <a:r>
                <a:rPr lang="nl-NL" sz="1400" dirty="0" err="1"/>
                <a:t>leishmaniasis</a:t>
              </a:r>
              <a:r>
                <a:rPr lang="nl-NL" sz="1400" dirty="0"/>
                <a:t> die minder giftig is dan de traditionele behandeling</a:t>
              </a:r>
              <a:endParaRPr lang="en-BE" sz="1400" dirty="0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E2028A7-4F9E-E7BF-9FF9-C20116387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01465" y="4892084"/>
              <a:ext cx="0" cy="412850"/>
            </a:xfrm>
            <a:prstGeom prst="line">
              <a:avLst/>
            </a:prstGeom>
            <a:grpFill/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66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D907B9-2294-70C7-6295-8C0D2FB3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Damiaan, een inspirerende figuur voor Damiaanactie</a:t>
            </a:r>
            <a:endParaRPr lang="fr-BE" dirty="0"/>
          </a:p>
        </p:txBody>
      </p:sp>
      <p:pic>
        <p:nvPicPr>
          <p:cNvPr id="3" name="Picture 2" descr="Damien de Molokaï missionnaire parmi les lépreux">
            <a:extLst>
              <a:ext uri="{FF2B5EF4-FFF2-40B4-BE49-F238E27FC236}">
                <a16:creationId xmlns:a16="http://schemas.microsoft.com/office/drawing/2014/main" id="{B1EE7FFF-975F-7940-A474-55783893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372" y="1272590"/>
            <a:ext cx="4983163" cy="51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640763EB-290C-0A18-4715-6E349FC403BD}"/>
              </a:ext>
            </a:extLst>
          </p:cNvPr>
          <p:cNvSpPr txBox="1">
            <a:spLocks/>
          </p:cNvSpPr>
          <p:nvPr/>
        </p:nvSpPr>
        <p:spPr>
          <a:xfrm>
            <a:off x="6297571" y="1545228"/>
            <a:ext cx="5065754" cy="1895804"/>
          </a:xfrm>
          <a:prstGeom prst="rect">
            <a:avLst/>
          </a:prstGeom>
        </p:spPr>
        <p:txBody>
          <a:bodyPr anchor="ctr"/>
          <a:lstStyle>
            <a:lvl1pPr marL="360363" indent="-3603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2pPr>
            <a:lvl3pPr marL="1254125" indent="-3397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3pPr>
            <a:lvl4pPr marL="1704975" indent="-3333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4pPr>
            <a:lvl5pPr marL="2151063" indent="-322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Work Sans Ligh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 err="1">
                <a:latin typeface="+mn-lt"/>
              </a:rPr>
              <a:t>Wie</a:t>
            </a:r>
            <a:r>
              <a:rPr lang="fr-FR" sz="3200" dirty="0">
                <a:latin typeface="+mn-lt"/>
              </a:rPr>
              <a:t> </a:t>
            </a:r>
            <a:r>
              <a:rPr lang="fr-FR" sz="3200" dirty="0" err="1">
                <a:latin typeface="+mn-lt"/>
              </a:rPr>
              <a:t>is</a:t>
            </a:r>
            <a:r>
              <a:rPr lang="fr-FR" sz="3200" dirty="0">
                <a:latin typeface="+mn-lt"/>
              </a:rPr>
              <a:t> </a:t>
            </a:r>
            <a:r>
              <a:rPr lang="fr-FR" sz="3200" dirty="0" err="1">
                <a:latin typeface="+mn-lt"/>
              </a:rPr>
              <a:t>Damiaan</a:t>
            </a:r>
            <a:r>
              <a:rPr lang="fr-FR" sz="3200" dirty="0">
                <a:latin typeface="+mn-lt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0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action damien">
      <a:dk1>
        <a:srgbClr val="44546A"/>
      </a:dk1>
      <a:lt1>
        <a:srgbClr val="FFFFFF"/>
      </a:lt1>
      <a:dk2>
        <a:srgbClr val="44546A"/>
      </a:dk2>
      <a:lt2>
        <a:srgbClr val="FFFFFF"/>
      </a:lt2>
      <a:accent1>
        <a:srgbClr val="EE2247"/>
      </a:accent1>
      <a:accent2>
        <a:srgbClr val="4FB9A9"/>
      </a:accent2>
      <a:accent3>
        <a:srgbClr val="FFD791"/>
      </a:accent3>
      <a:accent4>
        <a:srgbClr val="A3D7E6"/>
      </a:accent4>
      <a:accent5>
        <a:srgbClr val="40A0B8"/>
      </a:accent5>
      <a:accent6>
        <a:srgbClr val="000000"/>
      </a:accent6>
      <a:hlink>
        <a:srgbClr val="0E2433"/>
      </a:hlink>
      <a:folHlink>
        <a:srgbClr val="44546A"/>
      </a:folHlink>
    </a:clrScheme>
    <a:fontScheme name="action damien">
      <a:majorFont>
        <a:latin typeface="Work Sans"/>
        <a:ea typeface=""/>
        <a:cs typeface=""/>
      </a:majorFont>
      <a:minorFont>
        <a:latin typeface="Work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on Damien Template Standard Def_Bilingue.potx" id="{045AC94E-C4F7-495D-9ED3-DEF1ACF39A89}" vid="{A0A8696A-EAE0-47EC-BDC4-155F43E7EB4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75E3F49FCA74E89BB662692A8920F" ma:contentTypeVersion="17" ma:contentTypeDescription="Create a new document." ma:contentTypeScope="" ma:versionID="fccf318589f860e48c8ea5b256574ecb">
  <xsd:schema xmlns:xsd="http://www.w3.org/2001/XMLSchema" xmlns:xs="http://www.w3.org/2001/XMLSchema" xmlns:p="http://schemas.microsoft.com/office/2006/metadata/properties" xmlns:ns2="b89e76cb-955c-43be-a237-5ff87257d473" xmlns:ns3="33250d6d-d5f8-4f35-95d5-f18c0cca0b0a" targetNamespace="http://schemas.microsoft.com/office/2006/metadata/properties" ma:root="true" ma:fieldsID="6d5dee0a798fb4cd08f9ff3abda27776" ns2:_="" ns3:_="">
    <xsd:import namespace="b89e76cb-955c-43be-a237-5ff87257d473"/>
    <xsd:import namespace="33250d6d-d5f8-4f35-95d5-f18c0cca0b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e76cb-955c-43be-a237-5ff87257d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07c0f8-4f1f-4c65-9855-78a10bd5dd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50d6d-d5f8-4f35-95d5-f18c0cca0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73b4bac-f58e-4a10-9a5c-639e323fdf8f}" ma:internalName="TaxCatchAll" ma:showField="CatchAllData" ma:web="33250d6d-d5f8-4f35-95d5-f18c0cca0b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9e76cb-955c-43be-a237-5ff87257d473">
      <Terms xmlns="http://schemas.microsoft.com/office/infopath/2007/PartnerControls"/>
    </lcf76f155ced4ddcb4097134ff3c332f>
    <TaxCatchAll xmlns="33250d6d-d5f8-4f35-95d5-f18c0cca0b0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4CC03C-82DC-4D98-93ED-DA34E6F26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9e76cb-955c-43be-a237-5ff87257d473"/>
    <ds:schemaRef ds:uri="33250d6d-d5f8-4f35-95d5-f18c0cca0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810ADB-5E7D-4584-811F-CECB45C8B764}">
  <ds:schemaRefs>
    <ds:schemaRef ds:uri="http://purl.org/dc/elements/1.1/"/>
    <ds:schemaRef ds:uri="af7e0b17-835b-484f-a026-83df790e0f57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85121ed-c1c4-4d60-89b2-865c25e2da95"/>
    <ds:schemaRef ds:uri="http://schemas.microsoft.com/office/2006/metadata/properties"/>
    <ds:schemaRef ds:uri="b89e76cb-955c-43be-a237-5ff87257d473"/>
    <ds:schemaRef ds:uri="33250d6d-d5f8-4f35-95d5-f18c0cca0b0a"/>
  </ds:schemaRefs>
</ds:datastoreItem>
</file>

<file path=customXml/itemProps3.xml><?xml version="1.0" encoding="utf-8"?>
<ds:datastoreItem xmlns:ds="http://schemas.openxmlformats.org/officeDocument/2006/customXml" ds:itemID="{019A3FF1-E950-4B7E-B39E-758DFBE188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Action Damien Template Standard Def_Bilingue</Template>
  <TotalTime>0</TotalTime>
  <Words>1383</Words>
  <Application>Microsoft Office PowerPoint</Application>
  <PresentationFormat>Grand écran</PresentationFormat>
  <Paragraphs>200</Paragraphs>
  <Slides>22</Slides>
  <Notes>15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Raleway</vt:lpstr>
      <vt:lpstr>Courier New</vt:lpstr>
      <vt:lpstr>Arial</vt:lpstr>
      <vt:lpstr>Calibri</vt:lpstr>
      <vt:lpstr>Work Sans Light</vt:lpstr>
      <vt:lpstr>Work Sans ExtraBold</vt:lpstr>
      <vt:lpstr>Work Sans</vt:lpstr>
      <vt:lpstr>Work Sans SemiBold</vt:lpstr>
      <vt:lpstr>Thème Office</vt:lpstr>
      <vt:lpstr>Damiaanactie Volharden</vt:lpstr>
      <vt:lpstr>Présentation PowerPoint</vt:lpstr>
      <vt:lpstr>Présentation PowerPoint</vt:lpstr>
      <vt:lpstr>Ziekten die de meest kwetsbaren treffen</vt:lpstr>
      <vt:lpstr>Enkele cijfers</vt:lpstr>
      <vt:lpstr>Volharden</vt:lpstr>
      <vt:lpstr>Onze wetenschappelijke publicaties ondersteunen  de ontwikkeling van nieuwe behandelingen</vt:lpstr>
      <vt:lpstr>Onze expertise in 2022-2023</vt:lpstr>
      <vt:lpstr>Damiaan, een inspirerende figuur voor Damiaanactie</vt:lpstr>
      <vt:lpstr>Wat heeft Pater Damiaan aan ons doorgegeven?</vt:lpstr>
      <vt:lpstr>Hoe houdt Damiaanactie zijn erfenis levend?</vt:lpstr>
      <vt:lpstr>Damiaanactie actief in…</vt:lpstr>
      <vt:lpstr>Focus op de Comoren</vt:lpstr>
      <vt:lpstr>In de praktijk Wat zijn de gevolgen als ik ziek word? </vt:lpstr>
      <vt:lpstr>Getuigenis: Comoren</vt:lpstr>
      <vt:lpstr>Welke duurzame ontwikkelingsdoelstellingen heb je  in de film geïdentificeerd? </vt:lpstr>
      <vt:lpstr>Voorbeelden van acties in lijn met de DOD's</vt:lpstr>
      <vt:lpstr>Ledereen is belangrijk </vt:lpstr>
      <vt:lpstr>Wat doet een vrijwilliger in België? </vt:lpstr>
      <vt:lpstr>Présentation PowerPoint</vt:lpstr>
      <vt:lpstr>Wij zetten door!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Vinciane Patigny</dc:creator>
  <cp:lastModifiedBy>Vinciane Patigny</cp:lastModifiedBy>
  <cp:revision>9</cp:revision>
  <dcterms:created xsi:type="dcterms:W3CDTF">2023-06-22T12:54:44Z</dcterms:created>
  <dcterms:modified xsi:type="dcterms:W3CDTF">2023-11-17T13:19:16Z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0x0101008512AA058182F24EB4317E1D6F0906BA</vt:lpwstr>
  </property>
  <property fmtid="{D5CDD505-2E9C-101B-9397-08002B2CF9AE}" pid="4" name="ArticulateGUID">
    <vt:lpwstr>DF2C5F00-1E52-40D5-BA38-EBD62966BC1A</vt:lpwstr>
  </property>
  <property fmtid="{D5CDD505-2E9C-101B-9397-08002B2CF9AE}" pid="5" name="ArticulatePath">
    <vt:lpwstr>20230911_Support Educatie-Secundaris NL-v01</vt:lpwstr>
  </property>
</Properties>
</file>